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76_FB416B3C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69" r:id="rId3"/>
    <p:sldId id="358" r:id="rId4"/>
    <p:sldId id="374" r:id="rId5"/>
    <p:sldId id="378" r:id="rId6"/>
    <p:sldId id="376" r:id="rId7"/>
    <p:sldId id="367" r:id="rId8"/>
    <p:sldId id="366" r:id="rId9"/>
    <p:sldId id="379" r:id="rId10"/>
    <p:sldId id="361" r:id="rId11"/>
    <p:sldId id="362" r:id="rId12"/>
    <p:sldId id="368" r:id="rId13"/>
    <p:sldId id="372" r:id="rId14"/>
    <p:sldId id="380" r:id="rId15"/>
    <p:sldId id="381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290B17-6792-EF49-E175-425F697AA3BA}" name="Angela Fung" initials="AF" userId="38a7ca209e23007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modernComment_176_FB416B3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F39F2DC-89F3-1741-8240-B2C93A4A52B5}" authorId="{24290B17-6792-EF49-E175-425F697AA3BA}" created="2022-04-07T06:07:39.25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215368508" sldId="374"/>
      <ac:spMk id="3" creationId="{00000000-0000-0000-0000-000000000000}"/>
    </ac:deMkLst>
    <p188:txBody>
      <a:bodyPr/>
      <a:lstStyle/>
      <a:p>
        <a:r>
          <a:rPr lang="zh-HK" altLang="en-US"/>
          <a:t>add 這 here to align with the word document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C0539-AA5E-44C8-9895-C7DE8A1EEBC2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69B7A-B0D9-452D-BD0A-6339A90C2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00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16397-F4D6-46EB-9801-B4348E10693A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82475-E2E2-4918-98CB-258849D979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508C5-7D01-4737-8972-E5680DE32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52D9CF-463C-41D2-80D7-602B50E33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E1705-4DD8-4703-B6FE-96D2E53B9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EE84-FDFC-4FD8-80D5-5010A8719DC0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AE1DB-3B3F-4DB9-B026-8621D7CF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AF67A-F8C7-4DA7-89A0-1D9A5AE9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8320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5CE0-A52E-4A77-A56D-5EE75A556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9D1819-0CCA-4DAF-8192-96A6971D3A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B6C63-6D83-4E18-ACD9-27348A590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7A84-AAA9-48C2-A929-982903B9CA1E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20368B-E854-4666-AAFA-57817E42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A0CCF-F9CC-4CBB-8E06-CAF0B9CB9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5467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3B535D-CF2A-416F-8BED-D436BFAF4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D6DE96-EEAE-4A0B-B2D0-0657ED7FA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CF-C070-44DA-8A64-BA1D9905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5E4D-8287-4C72-B6D2-6B1952EC3C6B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8F6B4-01B1-4D32-BD05-FA0DF3A3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E189B-E06D-4079-8FE2-3BA3EDFC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42820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BC2D7-46E6-4369-BF06-77F001591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3133A-4CCC-41CD-AFFF-926A0C71D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F4E46-9871-40C2-9A40-1767DA8FB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637BE-18DC-406F-AE44-5C38AB2313CA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47429-3C91-4A8C-903F-DD5465865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88E2C-B892-40C8-A247-5B4276AD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2051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549CB-7E84-4E61-8A2A-F119553A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CC72BD-09ED-42BE-B9A1-909E4F5E7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CAE3E-DA87-4F58-9C2B-4875C599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7192-B094-4073-9964-7F3F58A7C016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E6FF2-0644-42FD-9F62-5B10685C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8C95C-067C-4E39-ADC9-B5E12448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9236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2BB4-5FEF-4F4F-AD80-E900B76E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116A-B494-4752-ABF4-56FE68B2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44DF8-0EE4-4AD5-B9EA-7C280BEE0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912A1-AD25-45FF-8089-843F8705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6B72-6050-46EE-AA0A-4A82E1052E0F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89B4D-CA24-465D-A334-8508E129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FC3D3A-BB79-4CC8-B917-8CF30BCB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3651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FDFF7-4EE7-4842-9DE5-35B782CE7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C9C51-0615-4E4C-8AD3-08A4AC136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4EFCB9-54CD-40DD-A9DE-2296FD297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293473-0879-4922-B071-4189B926E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35D325-2AD5-45C9-B397-CD46FB576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E9B40E-A185-48B5-80CB-0D2A15D4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7B41-D8B8-4255-8D64-8BDC647FF96E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CD82B-6B4D-4327-82F7-36F70CAF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4344EC-6234-443E-A1BE-44F0ACDC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69728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012AD-A0F5-44B6-A9BB-AD1E3F62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A2992D-0645-4178-B3DD-41378BB4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324E-8FBC-40DE-BFA0-441CACA6FA5E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DAEA4A-C44C-4207-89C4-02B6120B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D5025-64F9-4A35-A8DC-0A5B5B026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374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395867-9BEA-4EE8-A374-8B94ACE1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0B75-8C39-4450-9D3E-263368C5A538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78AF2F-A48F-4CAD-BCF0-D580F7C8B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1E211-149B-4357-A8AC-4EB6787E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68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A7450-D3DF-4CC8-8385-07BDA90A9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72D8-D16C-466D-85BB-753A9057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DC705A-D706-4F9B-AE27-433BF2F1D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255DE-D900-4918-A537-B29B8A5BC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9914-1E14-4304-82BE-DC664937E836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965B2-3152-4747-92AE-654150291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A5C782-FD41-4CE8-9E96-F01A27BD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4255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46409-BA3E-41E9-8C53-FAF0B366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A3630-8757-41B4-98B4-0CFE9B16B9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8A0D5-CBF7-4D0A-A205-18E05C0E54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7E780-4DFA-4308-82C1-6379D513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03AD-F30A-4AD4-B08F-BE8DD61006B5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A1CCB-B099-4E7E-BCA7-AA595D04F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05651-9350-4C8E-B79E-72D84A40E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999540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EDB0BA-66BA-486E-B29F-45E16E987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06B58-55AB-493E-85A9-E325A65AD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D6569-48D1-40BF-A9CA-F81E220AB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498BF-7456-4E56-91DD-22F0AD751663}" type="datetime1">
              <a:rPr lang="en-HK" altLang="zh-HK" smtClean="0"/>
              <a:t>18/10/2022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EC971-0E5B-4101-BEFB-F0A852474B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24C72-5D38-4E7C-94B0-327F3AA44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E5108-BEE4-4A64-86CA-DF04DC02EE22}" type="slidenum">
              <a:rPr lang="en-HK" smtClean="0"/>
              <a:t>‹#›</a:t>
            </a:fld>
            <a:endParaRPr lang="en-HK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A1AF21-B66A-4260-8147-387B20F2782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38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omd.hkbu.edu.hk/factcheckservice/2021/04/09/face-recogniti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76_FB416B3C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524000" y="1477507"/>
            <a:ext cx="9144000" cy="1724295"/>
          </a:xfrm>
        </p:spPr>
        <p:txBody>
          <a:bodyPr>
            <a:normAutofit fontScale="90000"/>
          </a:bodyPr>
          <a:lstStyle/>
          <a:p>
            <a:r>
              <a:rPr lang="zh-TW" altLang="en-US" sz="6600" b="1" dirty="0">
                <a:solidFill>
                  <a:srgbClr val="0070C0"/>
                </a:solidFill>
              </a:rPr>
              <a:t>媒體和資訊素養教育</a:t>
            </a:r>
            <a:br>
              <a:rPr lang="zh-TW" altLang="en-US" sz="6600" b="1" dirty="0">
                <a:solidFill>
                  <a:srgbClr val="0070C0"/>
                </a:solidFill>
              </a:rPr>
            </a:br>
            <a:r>
              <a:rPr lang="zh-TW" altLang="en-US" sz="6600" b="1" dirty="0">
                <a:solidFill>
                  <a:srgbClr val="0070C0"/>
                </a:solidFill>
              </a:rPr>
              <a:t>單元二：</a:t>
            </a:r>
            <a:r>
              <a:rPr lang="en-US" altLang="zh-TW" sz="6600" b="1" dirty="0">
                <a:solidFill>
                  <a:srgbClr val="0070C0"/>
                </a:solidFill>
              </a:rPr>
              <a:t/>
            </a:r>
            <a:br>
              <a:rPr lang="en-US" altLang="zh-TW" sz="6600" b="1" dirty="0">
                <a:solidFill>
                  <a:srgbClr val="0070C0"/>
                </a:solidFill>
              </a:rPr>
            </a:br>
            <a:r>
              <a:rPr lang="zh-TW" altLang="en-US" sz="6600" b="1" dirty="0">
                <a:solidFill>
                  <a:srgbClr val="0070C0"/>
                </a:solidFill>
                <a:latin typeface="+mn-lt"/>
              </a:rPr>
              <a:t>辨別資訊的真偽</a:t>
            </a:r>
            <a:endParaRPr lang="en-US" sz="6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zh-TW" altLang="en-US" sz="3200" dirty="0"/>
              <a:t>教育局及新聞教育基金</a:t>
            </a:r>
            <a:endParaRPr lang="en-US" altLang="zh-TW" sz="3200" dirty="0"/>
          </a:p>
          <a:p>
            <a:r>
              <a:rPr lang="en-US" altLang="zh-HK" sz="3200" dirty="0"/>
              <a:t>2022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38580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  <a:latin typeface="+mj-ea"/>
              </a:rPr>
              <a:t>使用</a:t>
            </a:r>
            <a:r>
              <a:rPr lang="en-US" b="1" dirty="0">
                <a:solidFill>
                  <a:srgbClr val="0070C0"/>
                </a:solidFill>
                <a:latin typeface="+mj-ea"/>
              </a:rPr>
              <a:t>USER</a:t>
            </a:r>
            <a:r>
              <a:rPr lang="zh-TW" altLang="en-US" b="1" dirty="0">
                <a:solidFill>
                  <a:srgbClr val="0070C0"/>
                </a:solidFill>
                <a:latin typeface="+mj-ea"/>
              </a:rPr>
              <a:t>模型</a:t>
            </a:r>
            <a:endParaRPr lang="en-US" b="1" dirty="0">
              <a:solidFill>
                <a:srgbClr val="0070C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3340" cy="4351338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用以檢查媒體訊息的真偽：</a:t>
            </a:r>
            <a:endParaRPr lang="en-US" altLang="zh-TW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10</a:t>
            </a:fld>
            <a:endParaRPr lang="en-HK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439230"/>
              </p:ext>
            </p:extLst>
          </p:nvPr>
        </p:nvGraphicFramePr>
        <p:xfrm>
          <a:off x="1070015" y="2558408"/>
          <a:ext cx="10051969" cy="34312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158">
                  <a:extLst>
                    <a:ext uri="{9D8B030D-6E8A-4147-A177-3AD203B41FA5}">
                      <a16:colId xmlns:a16="http://schemas.microsoft.com/office/drawing/2014/main" val="2877718391"/>
                    </a:ext>
                  </a:extLst>
                </a:gridCol>
                <a:gridCol w="5937811">
                  <a:extLst>
                    <a:ext uri="{9D8B030D-6E8A-4147-A177-3AD203B41FA5}">
                      <a16:colId xmlns:a16="http://schemas.microsoft.com/office/drawing/2014/main" val="3758041092"/>
                    </a:ext>
                  </a:extLst>
                </a:gridCol>
              </a:tblGrid>
              <a:tr h="869935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Understanding</a:t>
                      </a:r>
                      <a:r>
                        <a:rPr lang="zh-TW" altLang="en-US" sz="2800" dirty="0"/>
                        <a:t>（</a:t>
                      </a:r>
                      <a:r>
                        <a:rPr lang="zh-TW" altLang="en-US" sz="2800" dirty="0">
                          <a:solidFill>
                            <a:srgbClr val="0070C0"/>
                          </a:solidFill>
                        </a:rPr>
                        <a:t>了解</a:t>
                      </a:r>
                      <a:r>
                        <a:rPr lang="zh-TW" altLang="en-US" sz="2800" dirty="0"/>
                        <a:t>）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接收訊息時，要思考訊息的背景及含意</a:t>
                      </a:r>
                      <a:endParaRPr lang="zh-HK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4753626"/>
                  </a:ext>
                </a:extLst>
              </a:tr>
              <a:tr h="720336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Search</a:t>
                      </a:r>
                      <a:r>
                        <a:rPr lang="zh-TW" altLang="en-US" sz="2800" dirty="0"/>
                        <a:t>（</a:t>
                      </a:r>
                      <a:r>
                        <a:rPr lang="zh-TW" altLang="en-US" sz="2800" dirty="0">
                          <a:solidFill>
                            <a:srgbClr val="0070C0"/>
                          </a:solidFill>
                        </a:rPr>
                        <a:t>搜尋</a:t>
                      </a:r>
                      <a:r>
                        <a:rPr lang="zh-TW" altLang="en-US" sz="2800" dirty="0"/>
                        <a:t>）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追溯訊息的來源，核實可信性</a:t>
                      </a:r>
                      <a:endParaRPr lang="zh-HK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609956"/>
                  </a:ext>
                </a:extLst>
              </a:tr>
              <a:tr h="720336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Evaluation</a:t>
                      </a:r>
                      <a:r>
                        <a:rPr lang="zh-TW" altLang="en-US" sz="2800" dirty="0"/>
                        <a:t>（</a:t>
                      </a:r>
                      <a:r>
                        <a:rPr lang="zh-TW" altLang="en-US" sz="2800" dirty="0">
                          <a:solidFill>
                            <a:srgbClr val="0070C0"/>
                          </a:solidFill>
                        </a:rPr>
                        <a:t>評估</a:t>
                      </a:r>
                      <a:r>
                        <a:rPr lang="zh-TW" altLang="en-US" sz="2800" dirty="0"/>
                        <a:t>）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/>
                        <a:t>評估或使用訊息帶來的影響</a:t>
                      </a:r>
                      <a:endParaRPr lang="zh-HK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843533"/>
                  </a:ext>
                </a:extLst>
              </a:tr>
              <a:tr h="1045649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Response</a:t>
                      </a:r>
                      <a:r>
                        <a:rPr lang="zh-TW" altLang="en-US" sz="2800" dirty="0"/>
                        <a:t>（</a:t>
                      </a:r>
                      <a:r>
                        <a:rPr lang="zh-TW" altLang="en-US" sz="2800" dirty="0">
                          <a:solidFill>
                            <a:srgbClr val="0070C0"/>
                          </a:solidFill>
                        </a:rPr>
                        <a:t>使用</a:t>
                      </a:r>
                      <a:r>
                        <a:rPr lang="zh-TW" altLang="en-US" sz="2800" dirty="0"/>
                        <a:t>）</a:t>
                      </a:r>
                      <a:endParaRPr lang="zh-HK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/>
                        <a:t>回應訊息時，明白自己應有的責任</a:t>
                      </a:r>
                      <a:endParaRPr lang="zh-HK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4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477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辨別社交平台資訊真偽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3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/>
              <a:t>辨別社交平台資訊真偽的步驟：</a:t>
            </a:r>
          </a:p>
          <a:p>
            <a:pPr marL="514350" indent="-514350">
              <a:buAutoNum type="arabicPeriod"/>
            </a:pPr>
            <a:r>
              <a:rPr lang="zh-TW" altLang="en-US" sz="3000" dirty="0"/>
              <a:t>查看</a:t>
            </a:r>
            <a:r>
              <a:rPr lang="en-US" altLang="zh-TW" sz="3000" dirty="0" smtClean="0">
                <a:solidFill>
                  <a:srgbClr val="0070C0"/>
                </a:solidFill>
              </a:rPr>
              <a:t>URL</a:t>
            </a:r>
            <a:r>
              <a:rPr lang="zh-TW" altLang="en-US" sz="3000" dirty="0"/>
              <a:t> ；</a:t>
            </a:r>
            <a:endParaRPr lang="zh-TW" altLang="en-US" sz="3000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000" dirty="0"/>
              <a:t>檢查發出的</a:t>
            </a:r>
            <a:r>
              <a:rPr lang="zh-TW" altLang="en-US" sz="3000" dirty="0">
                <a:solidFill>
                  <a:srgbClr val="0070C0"/>
                </a:solidFill>
              </a:rPr>
              <a:t>日</a:t>
            </a:r>
            <a:r>
              <a:rPr lang="zh-TW" altLang="en-US" sz="3000" dirty="0" smtClean="0">
                <a:solidFill>
                  <a:srgbClr val="0070C0"/>
                </a:solidFill>
              </a:rPr>
              <a:t>期</a:t>
            </a:r>
            <a:r>
              <a:rPr lang="zh-TW" altLang="en-US" sz="3000" dirty="0"/>
              <a:t>；</a:t>
            </a:r>
            <a:endParaRPr lang="zh-TW" altLang="en-US" sz="3000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000" dirty="0"/>
              <a:t>了解資訊</a:t>
            </a:r>
            <a:r>
              <a:rPr lang="zh-TW" altLang="en-US" sz="3000" dirty="0">
                <a:solidFill>
                  <a:srgbClr val="0070C0"/>
                </a:solidFill>
              </a:rPr>
              <a:t>來</a:t>
            </a:r>
            <a:r>
              <a:rPr lang="zh-TW" altLang="en-US" sz="3000" dirty="0" smtClean="0">
                <a:solidFill>
                  <a:srgbClr val="0070C0"/>
                </a:solidFill>
              </a:rPr>
              <a:t>源</a:t>
            </a:r>
            <a:r>
              <a:rPr lang="zh-TW" altLang="en-US" sz="3000" dirty="0" smtClean="0"/>
              <a:t>；</a:t>
            </a:r>
            <a:endParaRPr lang="zh-TW" altLang="en-US" sz="3000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000" dirty="0" smtClean="0"/>
              <a:t>與</a:t>
            </a:r>
            <a:r>
              <a:rPr lang="zh-TW" altLang="en-US" sz="3000" dirty="0"/>
              <a:t>其他資訊來源的</a:t>
            </a:r>
            <a:r>
              <a:rPr lang="zh-TW" altLang="en-US" sz="3000" dirty="0">
                <a:solidFill>
                  <a:srgbClr val="0070C0"/>
                </a:solidFill>
              </a:rPr>
              <a:t>相同資訊內容作比</a:t>
            </a:r>
            <a:r>
              <a:rPr lang="zh-TW" altLang="en-US" sz="3000" dirty="0" smtClean="0">
                <a:solidFill>
                  <a:srgbClr val="0070C0"/>
                </a:solidFill>
              </a:rPr>
              <a:t>較</a:t>
            </a:r>
            <a:r>
              <a:rPr lang="zh-TW" altLang="en-US" sz="3000" dirty="0"/>
              <a:t>；</a:t>
            </a:r>
            <a:endParaRPr lang="zh-TW" altLang="en-US" sz="3000" dirty="0">
              <a:solidFill>
                <a:srgbClr val="0070C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3000" dirty="0"/>
              <a:t>查看</a:t>
            </a:r>
            <a:r>
              <a:rPr lang="zh-TW" altLang="en-US" sz="3000" dirty="0">
                <a:solidFill>
                  <a:srgbClr val="0070C0"/>
                </a:solidFill>
              </a:rPr>
              <a:t>標題與內容</a:t>
            </a:r>
            <a:r>
              <a:rPr lang="zh-TW" altLang="en-US" sz="3000" dirty="0"/>
              <a:t>是否一</a:t>
            </a:r>
            <a:r>
              <a:rPr lang="zh-TW" altLang="en-US" sz="3000" dirty="0" smtClean="0"/>
              <a:t>致；</a:t>
            </a:r>
            <a:endParaRPr lang="zh-TW" altLang="en-US" sz="3000" dirty="0"/>
          </a:p>
          <a:p>
            <a:pPr marL="514350" indent="-514350">
              <a:buAutoNum type="arabicPeriod"/>
            </a:pPr>
            <a:r>
              <a:rPr lang="zh-TW" altLang="en-US" sz="3000" dirty="0"/>
              <a:t>了解資訊所持的</a:t>
            </a:r>
            <a:r>
              <a:rPr lang="zh-TW" altLang="en-US" sz="3000" dirty="0">
                <a:solidFill>
                  <a:srgbClr val="0070C0"/>
                </a:solidFill>
              </a:rPr>
              <a:t>理據</a:t>
            </a:r>
            <a:r>
              <a:rPr lang="zh-TW" altLang="en-US" sz="3000" dirty="0"/>
              <a:t>是否充足、合情合理；</a:t>
            </a:r>
            <a:endParaRPr lang="en-US" altLang="zh-TW" sz="3000" dirty="0"/>
          </a:p>
          <a:p>
            <a:pPr marL="514350" indent="-514350">
              <a:buAutoNum type="arabicPeriod"/>
            </a:pPr>
            <a:r>
              <a:rPr lang="zh-TW" altLang="en-US" sz="3000" dirty="0"/>
              <a:t>反省是否</a:t>
            </a:r>
            <a:r>
              <a:rPr lang="zh-TW" altLang="en-US" sz="3000" dirty="0">
                <a:solidFill>
                  <a:srgbClr val="0070C0"/>
                </a:solidFill>
              </a:rPr>
              <a:t>因個人喜好而認同</a:t>
            </a:r>
            <a:r>
              <a:rPr lang="zh-TW" altLang="en-US" sz="3000" dirty="0"/>
              <a:t>資訊內</a:t>
            </a:r>
            <a:r>
              <a:rPr lang="zh-TW" altLang="en-US" sz="3000" dirty="0" smtClean="0"/>
              <a:t>容</a:t>
            </a:r>
            <a:r>
              <a:rPr lang="zh-TW" altLang="en-US" dirty="0"/>
              <a:t>。</a:t>
            </a:r>
            <a:endParaRPr lang="zh-TW" altLang="en-US" sz="3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86083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事實查核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sz="3200" dirty="0"/>
              <a:t>為</a:t>
            </a:r>
            <a:r>
              <a:rPr lang="zh-TW" altLang="en-US" sz="3200" dirty="0" smtClean="0"/>
              <a:t>了辨別</a:t>
            </a:r>
            <a:r>
              <a:rPr lang="zh-TW" altLang="en-US" sz="3200" dirty="0"/>
              <a:t>假新聞，學生須學會做</a:t>
            </a:r>
            <a:r>
              <a:rPr lang="zh-TW" altLang="en-US" sz="3200" dirty="0">
                <a:solidFill>
                  <a:srgbClr val="0070C0"/>
                </a:solidFill>
              </a:rPr>
              <a:t>「事實查核」</a:t>
            </a:r>
            <a:r>
              <a:rPr lang="zh-TW" altLang="en-US" sz="3200" dirty="0"/>
              <a:t>，瀏覽事實查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   </a:t>
            </a:r>
            <a:r>
              <a:rPr lang="zh-TW" altLang="en-US" sz="3200" dirty="0"/>
              <a:t>核機構，</a:t>
            </a:r>
            <a:r>
              <a:rPr lang="zh-TW" altLang="en-US" sz="3200" dirty="0">
                <a:solidFill>
                  <a:srgbClr val="0070C0"/>
                </a:solidFill>
              </a:rPr>
              <a:t>選擇有公信力的媒</a:t>
            </a:r>
            <a:r>
              <a:rPr lang="zh-TW" altLang="en-US" sz="3200" dirty="0" smtClean="0">
                <a:solidFill>
                  <a:srgbClr val="0070C0"/>
                </a:solidFill>
              </a:rPr>
              <a:t>體</a:t>
            </a:r>
            <a:r>
              <a:rPr lang="zh-TW" altLang="en-US" sz="3200" dirty="0"/>
              <a:t>。</a:t>
            </a:r>
            <a:endParaRPr lang="en-US" altLang="zh-TW" sz="3200" dirty="0">
              <a:solidFill>
                <a:srgbClr val="0070C0"/>
              </a:solidFill>
            </a:endParaRPr>
          </a:p>
          <a:p>
            <a:r>
              <a:rPr lang="zh-TW" altLang="en-US" sz="3200" dirty="0"/>
              <a:t>學生亦須學會</a:t>
            </a:r>
            <a:r>
              <a:rPr lang="zh-TW" altLang="zh-HK" sz="3200" dirty="0">
                <a:solidFill>
                  <a:srgbClr val="0070C0"/>
                </a:solidFill>
              </a:rPr>
              <a:t>查看更多</a:t>
            </a:r>
            <a:r>
              <a:rPr lang="zh-TW" altLang="en-US" sz="3200" dirty="0">
                <a:solidFill>
                  <a:srgbClr val="0070C0"/>
                </a:solidFill>
              </a:rPr>
              <a:t>樣</a:t>
            </a:r>
            <a:r>
              <a:rPr lang="zh-TW" altLang="zh-HK" sz="3200" dirty="0">
                <a:solidFill>
                  <a:srgbClr val="0070C0"/>
                </a:solidFill>
              </a:rPr>
              <a:t>化的資訊來源 </a:t>
            </a:r>
            <a:r>
              <a:rPr lang="zh-TW" altLang="en-US" sz="3200" dirty="0"/>
              <a:t>，從不同來源了解</a:t>
            </a:r>
            <a:r>
              <a:rPr lang="zh-TW" altLang="zh-HK" sz="3200" dirty="0"/>
              <a:t>資訊</a:t>
            </a:r>
            <a:r>
              <a:rPr lang="zh-TW" altLang="en-US" sz="3200" dirty="0"/>
              <a:t>並</a:t>
            </a:r>
            <a:r>
              <a:rPr lang="zh-TW" altLang="en-US" sz="3200" dirty="0">
                <a:solidFill>
                  <a:srgbClr val="0070C0"/>
                </a:solidFill>
              </a:rPr>
              <a:t>作</a:t>
            </a:r>
            <a:r>
              <a:rPr lang="en-US" altLang="zh-TW" sz="3200" dirty="0">
                <a:solidFill>
                  <a:srgbClr val="0070C0"/>
                </a:solidFill>
              </a:rPr>
              <a:t/>
            </a:r>
            <a:br>
              <a:rPr lang="en-US" altLang="zh-TW" sz="3200" dirty="0">
                <a:solidFill>
                  <a:srgbClr val="0070C0"/>
                </a:solidFill>
              </a:rPr>
            </a:br>
            <a:r>
              <a:rPr lang="zh-TW" altLang="en-US" sz="3200" dirty="0">
                <a:solidFill>
                  <a:srgbClr val="0070C0"/>
                </a:solidFill>
              </a:rPr>
              <a:t>比較</a:t>
            </a:r>
            <a:r>
              <a:rPr lang="zh-TW" altLang="en-US" sz="3200" dirty="0"/>
              <a:t>，特別是對於重大的新聞，要如記者一樣，採用</a:t>
            </a:r>
            <a:r>
              <a:rPr lang="zh-TW" altLang="en-US" sz="3200" dirty="0">
                <a:solidFill>
                  <a:srgbClr val="0070C0"/>
                </a:solidFill>
              </a:rPr>
              <a:t>「兩個</a:t>
            </a:r>
            <a:endParaRPr lang="en-US" altLang="zh-TW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zh-TW" sz="3200" dirty="0">
                <a:solidFill>
                  <a:srgbClr val="0070C0"/>
                </a:solidFill>
              </a:rPr>
              <a:t>   </a:t>
            </a:r>
            <a:r>
              <a:rPr lang="zh-TW" altLang="en-US" sz="3200" dirty="0">
                <a:solidFill>
                  <a:srgbClr val="0070C0"/>
                </a:solidFill>
              </a:rPr>
              <a:t>消息來源」的原則</a:t>
            </a:r>
            <a:r>
              <a:rPr lang="zh-TW" altLang="en-US" sz="3200" dirty="0"/>
              <a:t>，互相印證以確定其真偽，減低被誤導的可能。</a:t>
            </a:r>
          </a:p>
          <a:p>
            <a:r>
              <a:rPr lang="zh-TW" altLang="en-US" sz="3200" dirty="0"/>
              <a:t>接收不同立場的消息和意見，查證資料的真假和質素，可</a:t>
            </a:r>
            <a:r>
              <a:rPr lang="zh-TW" altLang="en-US" sz="3200" dirty="0">
                <a:solidFill>
                  <a:srgbClr val="0070C0"/>
                </a:solidFill>
              </a:rPr>
              <a:t>避免出現</a:t>
            </a:r>
            <a:endParaRPr lang="en-US" altLang="zh-TW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HK" altLang="en-US" sz="3200" dirty="0">
                <a:solidFill>
                  <a:srgbClr val="0070C0"/>
                </a:solidFill>
              </a:rPr>
              <a:t> </a:t>
            </a:r>
            <a:r>
              <a:rPr lang="zh-TW" altLang="zh-HK" sz="3200" dirty="0">
                <a:solidFill>
                  <a:srgbClr val="0070C0"/>
                </a:solidFill>
              </a:rPr>
              <a:t>「</a:t>
            </a:r>
            <a:r>
              <a:rPr lang="zh-TW" altLang="en-US" sz="3200" dirty="0">
                <a:solidFill>
                  <a:srgbClr val="0070C0"/>
                </a:solidFill>
              </a:rPr>
              <a:t>回音壁效應</a:t>
            </a:r>
            <a:r>
              <a:rPr lang="zh-TW" altLang="zh-HK" sz="3200" dirty="0">
                <a:solidFill>
                  <a:srgbClr val="0070C0"/>
                </a:solidFill>
              </a:rPr>
              <a:t>」</a:t>
            </a:r>
            <a:r>
              <a:rPr lang="zh-TW" altLang="zh-HK" sz="3200" dirty="0"/>
              <a:t>（即個人所接收到的資訊</a:t>
            </a:r>
            <a:r>
              <a:rPr lang="zh-TW" altLang="en-US" sz="3200" dirty="0"/>
              <a:t>內容</a:t>
            </a:r>
            <a:r>
              <a:rPr lang="zh-TW" altLang="zh-HK" sz="3200" dirty="0"/>
              <a:t>高度雷同） </a:t>
            </a:r>
            <a:r>
              <a:rPr lang="zh-TW" altLang="en-US" sz="3200" dirty="0"/>
              <a:t>，才能更</a:t>
            </a:r>
            <a:r>
              <a:rPr lang="en-US" altLang="zh-TW" sz="3200" dirty="0"/>
              <a:t/>
            </a:r>
            <a:br>
              <a:rPr lang="en-US" altLang="zh-TW" sz="3200" dirty="0"/>
            </a:br>
            <a:r>
              <a:rPr lang="zh-HK" altLang="en-US" sz="3200" dirty="0"/>
              <a:t>   </a:t>
            </a:r>
            <a:r>
              <a:rPr lang="zh-TW" altLang="en-US" sz="3200" dirty="0"/>
              <a:t>全面和準確了解事物。</a:t>
            </a:r>
            <a:endParaRPr lang="en-US" altLang="zh-TW" sz="3200" dirty="0"/>
          </a:p>
          <a:p>
            <a:r>
              <a:rPr lang="zh-TW" altLang="en-US" sz="3200" dirty="0"/>
              <a:t>在資訊年代，要常常警惕與反思，保持客觀和慎思明辨。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834974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事實查核（續）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2187574"/>
            <a:ext cx="10747075" cy="3833664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rgbClr val="0070C0"/>
                </a:solidFill>
              </a:rPr>
              <a:t>查核網上資訊真假的搜尋器</a:t>
            </a:r>
            <a:r>
              <a:rPr lang="zh-TW" altLang="en-US" sz="3200" dirty="0"/>
              <a:t>：</a:t>
            </a:r>
            <a:endParaRPr lang="en-US" sz="3200" dirty="0"/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HKBU</a:t>
            </a:r>
            <a:r>
              <a:rPr lang="en-US" sz="3200"/>
              <a:t>: </a:t>
            </a:r>
            <a:r>
              <a:rPr lang="en-US" sz="3200"/>
              <a:t>https://factcheck.hkbu.edu.hk/home/</a:t>
            </a:r>
          </a:p>
          <a:p>
            <a:pPr lvl="1"/>
            <a:r>
              <a:rPr lang="en-US" sz="3200" smtClean="0"/>
              <a:t>Annie </a:t>
            </a:r>
            <a:r>
              <a:rPr lang="en-US" sz="3200" dirty="0"/>
              <a:t>Lab (HKU Journalism): https://annielab.org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559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>
                <a:solidFill>
                  <a:srgbClr val="0070C0"/>
                </a:solidFill>
              </a:rPr>
              <a:t>個案二</a:t>
            </a:r>
            <a:r>
              <a:rPr lang="zh-HK" altLang="en-US" sz="3200" b="1" dirty="0">
                <a:solidFill>
                  <a:srgbClr val="0070C0"/>
                </a:solidFill>
              </a:rPr>
              <a:t>：</a:t>
            </a:r>
            <a:r>
              <a:rPr lang="en-US" altLang="zh-TW" sz="3200" b="1" dirty="0">
                <a:solidFill>
                  <a:srgbClr val="0070C0"/>
                </a:solidFill>
              </a:rPr>
              <a:t/>
            </a:r>
            <a:br>
              <a:rPr lang="en-US" altLang="zh-TW" sz="3200" b="1" dirty="0">
                <a:solidFill>
                  <a:srgbClr val="0070C0"/>
                </a:solidFill>
              </a:rPr>
            </a:br>
            <a:r>
              <a:rPr lang="zh-TW" altLang="en-US" sz="3200" b="1" dirty="0">
                <a:solidFill>
                  <a:srgbClr val="0070C0"/>
                </a:solidFill>
              </a:rPr>
              <a:t>政府安裝人面識別機，用以懲罰不依交通指示過路人士？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14</a:t>
            </a:fld>
            <a:endParaRPr lang="en-HK"/>
          </a:p>
        </p:txBody>
      </p:sp>
      <p:sp>
        <p:nvSpPr>
          <p:cNvPr id="7" name="Rectangle 6"/>
          <p:cNvSpPr/>
          <p:nvPr/>
        </p:nvSpPr>
        <p:spPr>
          <a:xfrm>
            <a:off x="4356847" y="5853186"/>
            <a:ext cx="73331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TW" altLang="zh-HK" dirty="0">
                <a:latin typeface="Times New Roman" panose="02020603050405020304" pitchFamily="18" charset="0"/>
              </a:rPr>
              <a:t>資料來源：浸大事實查核中心（</a:t>
            </a:r>
            <a:r>
              <a:rPr lang="en-US" altLang="zh-HK" dirty="0"/>
              <a:t>2021</a:t>
            </a:r>
            <a:r>
              <a:rPr lang="zh-TW" altLang="zh-HK" dirty="0">
                <a:latin typeface="Times New Roman" panose="02020603050405020304" pitchFamily="18" charset="0"/>
              </a:rPr>
              <a:t>年</a:t>
            </a:r>
            <a:r>
              <a:rPr lang="en-US" altLang="zh-HK" dirty="0"/>
              <a:t>4</a:t>
            </a:r>
            <a:r>
              <a:rPr lang="zh-TW" altLang="zh-HK" dirty="0">
                <a:latin typeface="Times New Roman" panose="02020603050405020304" pitchFamily="18" charset="0"/>
              </a:rPr>
              <a:t>月</a:t>
            </a:r>
            <a:r>
              <a:rPr lang="en-US" altLang="zh-HK" dirty="0"/>
              <a:t>9</a:t>
            </a:r>
            <a:r>
              <a:rPr lang="zh-TW" altLang="zh-HK" dirty="0">
                <a:latin typeface="Times New Roman" panose="02020603050405020304" pitchFamily="18" charset="0"/>
              </a:rPr>
              <a:t>日</a:t>
            </a:r>
            <a:r>
              <a:rPr lang="zh-TW" altLang="zh-HK" dirty="0" smtClean="0">
                <a:latin typeface="Times New Roman" panose="02020603050405020304" pitchFamily="18" charset="0"/>
              </a:rPr>
              <a:t>）</a:t>
            </a:r>
            <a:endParaRPr lang="en-US" altLang="zh-TW" dirty="0" smtClean="0">
              <a:latin typeface="Times New Roman" panose="02020603050405020304" pitchFamily="18" charset="0"/>
            </a:endParaRPr>
          </a:p>
          <a:p>
            <a:pPr algn="r"/>
            <a:r>
              <a:rPr lang="en-GB" altLang="zh-TW" dirty="0"/>
              <a:t>https://comd.hkbu.edu.hk/factcheckservice/2021/04/09/face-recognition</a:t>
            </a:r>
            <a:r>
              <a:rPr lang="en-GB" altLang="zh-TW" dirty="0" smtClean="0"/>
              <a:t>/</a:t>
            </a:r>
            <a:endParaRPr lang="en-GB" altLang="zh-TW" dirty="0"/>
          </a:p>
          <a:p>
            <a:pPr algn="r"/>
            <a:endParaRPr lang="zh-TW" altLang="zh-HK" dirty="0"/>
          </a:p>
        </p:txBody>
      </p:sp>
      <p:sp>
        <p:nvSpPr>
          <p:cNvPr id="3" name="Rectangle 2"/>
          <p:cNvSpPr/>
          <p:nvPr/>
        </p:nvSpPr>
        <p:spPr>
          <a:xfrm>
            <a:off x="838200" y="1554884"/>
            <a:ext cx="1031389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HK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HK" sz="2000" dirty="0" smtClean="0"/>
              <a:t>WhatsApp</a:t>
            </a:r>
            <a:r>
              <a:rPr lang="zh-TW" altLang="zh-HK" sz="2000" dirty="0">
                <a:latin typeface="Times New Roman" panose="02020603050405020304" pitchFamily="18" charset="0"/>
              </a:rPr>
              <a:t>群組流傳一則消息稱，香港路面會安裝人面識別機，用</a:t>
            </a:r>
            <a:r>
              <a:rPr lang="zh-TW" altLang="zh-HK" sz="2000" dirty="0" smtClean="0">
                <a:latin typeface="Times New Roman" panose="02020603050405020304" pitchFamily="18" charset="0"/>
              </a:rPr>
              <a:t>以</a:t>
            </a:r>
            <a:r>
              <a:rPr lang="zh-TW" altLang="en-US" sz="2000" dirty="0">
                <a:latin typeface="Times New Roman" panose="02020603050405020304" pitchFamily="18" charset="0"/>
              </a:rPr>
              <a:t>懲</a:t>
            </a:r>
            <a:r>
              <a:rPr lang="zh-TW" altLang="zh-HK" sz="2000" dirty="0" smtClean="0">
                <a:latin typeface="Times New Roman" panose="02020603050405020304" pitchFamily="18" charset="0"/>
              </a:rPr>
              <a:t>罰</a:t>
            </a:r>
            <a:r>
              <a:rPr lang="zh-TW" altLang="zh-HK" sz="2000" dirty="0">
                <a:latin typeface="Times New Roman" panose="02020603050405020304" pitchFamily="18" charset="0"/>
              </a:rPr>
              <a:t>不依交通指示過路</a:t>
            </a:r>
            <a:r>
              <a:rPr lang="zh-HK" altLang="zh-HK" sz="2000" dirty="0">
                <a:latin typeface="Times New Roman" panose="02020603050405020304" pitchFamily="18" charset="0"/>
              </a:rPr>
              <a:t>的</a:t>
            </a:r>
            <a:r>
              <a:rPr lang="zh-TW" altLang="zh-HK" sz="2000" dirty="0">
                <a:latin typeface="Times New Roman" panose="02020603050405020304" pitchFamily="18" charset="0"/>
              </a:rPr>
              <a:t>人士，並附上圖</a:t>
            </a:r>
            <a:r>
              <a:rPr lang="zh-TW" altLang="zh-HK" sz="2000" dirty="0" smtClean="0">
                <a:latin typeface="Times New Roman" panose="02020603050405020304" pitchFamily="18" charset="0"/>
              </a:rPr>
              <a:t>示。</a:t>
            </a:r>
            <a:endParaRPr lang="en-US" altLang="zh-TW" sz="2000" dirty="0" smtClean="0">
              <a:latin typeface="Times New Roman" panose="02020603050405020304" pitchFamily="18" charset="0"/>
            </a:endParaRPr>
          </a:p>
          <a:p>
            <a:pPr marL="358775">
              <a:tabLst>
                <a:tab pos="358775" algn="l"/>
              </a:tabLst>
            </a:pPr>
            <a:r>
              <a:rPr lang="en-US" altLang="zh-TW" sz="2000" dirty="0" smtClean="0">
                <a:latin typeface="Times New Roman" panose="02020603050405020304" pitchFamily="18" charset="0"/>
              </a:rPr>
              <a:t>(</a:t>
            </a:r>
            <a:r>
              <a:rPr lang="zh-TW" altLang="en-US" sz="2000" dirty="0" smtClean="0">
                <a:latin typeface="Times New Roman" panose="02020603050405020304" pitchFamily="18" charset="0"/>
              </a:rPr>
              <a:t>請參閱網址</a:t>
            </a:r>
            <a:r>
              <a:rPr lang="en-US" altLang="zh-TW" sz="2000" smtClean="0">
                <a:latin typeface="Times New Roman" panose="02020603050405020304" pitchFamily="18" charset="0"/>
              </a:rPr>
              <a:t>: </a:t>
            </a:r>
            <a:r>
              <a:rPr lang="en-US" altLang="zh-HK" sz="2000" u="sng" smtClean="0">
                <a:hlinkClick r:id="rId2"/>
              </a:rPr>
              <a:t>https</a:t>
            </a:r>
            <a:r>
              <a:rPr lang="en-US" altLang="zh-HK" sz="2000" u="sng" dirty="0">
                <a:hlinkClick r:id="rId2"/>
              </a:rPr>
              <a:t>://comd.hkbu.edu.hk/</a:t>
            </a:r>
            <a:r>
              <a:rPr lang="en-US" altLang="zh-HK" sz="2000" u="sng" dirty="0" err="1">
                <a:hlinkClick r:id="rId2"/>
              </a:rPr>
              <a:t>factcheckservice</a:t>
            </a:r>
            <a:r>
              <a:rPr lang="en-US" altLang="zh-HK" sz="2000" u="sng" dirty="0">
                <a:hlinkClick r:id="rId2"/>
              </a:rPr>
              <a:t>/2021/04/09/face-recognition</a:t>
            </a:r>
            <a:r>
              <a:rPr lang="en-US" altLang="zh-HK" sz="2000" u="sng" dirty="0" smtClean="0">
                <a:hlinkClick r:id="rId2"/>
              </a:rPr>
              <a:t>/</a:t>
            </a:r>
            <a:r>
              <a:rPr lang="en-US" altLang="zh-HK" sz="2000" u="sng" dirty="0" smtClean="0"/>
              <a:t>)</a:t>
            </a:r>
            <a:endParaRPr lang="zh-TW" altLang="zh-HK" sz="2000" dirty="0"/>
          </a:p>
          <a:p>
            <a:endParaRPr lang="en-US" altLang="zh-TW" sz="2000" dirty="0" smtClean="0"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HK" sz="2000" dirty="0" smtClean="0">
                <a:latin typeface="Times New Roman" panose="02020603050405020304" pitchFamily="18" charset="0"/>
              </a:rPr>
              <a:t>配</a:t>
            </a:r>
            <a:r>
              <a:rPr lang="zh-TW" altLang="zh-HK" sz="2000" dirty="0">
                <a:latin typeface="Times New Roman" panose="02020603050405020304" pitchFamily="18" charset="0"/>
              </a:rPr>
              <a:t>圖為香港某街道的行人過路交通燈，圖中以紅色圓圈圈</a:t>
            </a:r>
            <a:r>
              <a:rPr lang="zh-HK" altLang="zh-HK" sz="2000" dirty="0">
                <a:latin typeface="Times New Roman" panose="02020603050405020304" pitchFamily="18" charset="0"/>
              </a:rPr>
              <a:t>出的就是</a:t>
            </a:r>
            <a:r>
              <a:rPr lang="zh-TW" altLang="zh-HK" sz="2000" dirty="0">
                <a:latin typeface="Times New Roman" panose="02020603050405020304" pitchFamily="18" charset="0"/>
              </a:rPr>
              <a:t>群組流傳</a:t>
            </a:r>
            <a:r>
              <a:rPr lang="zh-HK" altLang="zh-HK" sz="2000" dirty="0">
                <a:latin typeface="Times New Roman" panose="02020603050405020304" pitchFamily="18" charset="0"/>
              </a:rPr>
              <a:t>的</a:t>
            </a:r>
            <a:r>
              <a:rPr lang="zh-TW" altLang="zh-HK" sz="2000" dirty="0">
                <a:latin typeface="Times New Roman" panose="02020603050405020304" pitchFamily="18" charset="0"/>
              </a:rPr>
              <a:t>疑似「人面識別機」黑色匣子</a:t>
            </a:r>
            <a:r>
              <a:rPr lang="zh-TW" altLang="zh-HK" sz="2000" dirty="0" smtClean="0">
                <a:latin typeface="Times New Roman" panose="02020603050405020304" pitchFamily="18" charset="0"/>
              </a:rPr>
              <a:t>。</a:t>
            </a:r>
            <a:endParaRPr lang="zh-TW" altLang="zh-HK" sz="2000" dirty="0"/>
          </a:p>
          <a:p>
            <a:r>
              <a:rPr lang="en-US" altLang="zh-HK" sz="2000" dirty="0"/>
              <a:t> </a:t>
            </a:r>
            <a:endParaRPr lang="zh-TW" altLang="zh-H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HK" sz="2000" dirty="0" smtClean="0">
                <a:latin typeface="Times New Roman" panose="02020603050405020304" pitchFamily="18" charset="0"/>
              </a:rPr>
              <a:t>經</a:t>
            </a:r>
            <a:r>
              <a:rPr lang="zh-TW" altLang="zh-HK" sz="2000" dirty="0">
                <a:latin typeface="Times New Roman" panose="02020603050405020304" pitchFamily="18" charset="0"/>
              </a:rPr>
              <a:t>查核後，運輸署證實</a:t>
            </a:r>
            <a:r>
              <a:rPr lang="en-US" altLang="zh-HK" sz="2000" dirty="0"/>
              <a:t>WhatsApp</a:t>
            </a:r>
            <a:r>
              <a:rPr lang="zh-TW" altLang="zh-HK" sz="2000" dirty="0">
                <a:latin typeface="Times New Roman" panose="02020603050405020304" pitchFamily="18" charset="0"/>
              </a:rPr>
              <a:t>群組内流傳圖片</a:t>
            </a:r>
            <a:r>
              <a:rPr lang="zh-HK" altLang="zh-HK" sz="2000" dirty="0">
                <a:latin typeface="Times New Roman" panose="02020603050405020304" pitchFamily="18" charset="0"/>
              </a:rPr>
              <a:t>中的</a:t>
            </a:r>
            <a:r>
              <a:rPr lang="zh-TW" altLang="zh-HK" sz="2000" dirty="0">
                <a:latin typeface="Times New Roman" panose="02020603050405020304" pitchFamily="18" charset="0"/>
              </a:rPr>
              <a:t>疑似「人面識別機」黑色匣子</a:t>
            </a:r>
            <a:r>
              <a:rPr lang="zh-HK" altLang="zh-HK" sz="2000" dirty="0">
                <a:latin typeface="Times New Roman" panose="02020603050405020304" pitchFamily="18" charset="0"/>
              </a:rPr>
              <a:t>實</a:t>
            </a:r>
            <a:r>
              <a:rPr lang="zh-TW" altLang="zh-HK" sz="2000" dirty="0">
                <a:latin typeface="Times New Roman" panose="02020603050405020304" pitchFamily="18" charset="0"/>
              </a:rPr>
              <a:t>為電子行人過路發聲裝置的組件，屬於輔助視障人士橫過馬路的標準設施，並沒有攝錄或人面識別功能，更不是用</a:t>
            </a:r>
            <a:r>
              <a:rPr lang="zh-TW" altLang="zh-HK" sz="2000" dirty="0" smtClean="0">
                <a:latin typeface="Times New Roman" panose="02020603050405020304" pitchFamily="18" charset="0"/>
              </a:rPr>
              <a:t>於</a:t>
            </a:r>
            <a:r>
              <a:rPr lang="zh-TW" altLang="en-US" sz="2000" dirty="0">
                <a:latin typeface="Times New Roman" panose="02020603050405020304" pitchFamily="18" charset="0"/>
              </a:rPr>
              <a:t>懲</a:t>
            </a:r>
            <a:r>
              <a:rPr lang="zh-TW" altLang="zh-HK" sz="2000" dirty="0" smtClean="0">
                <a:latin typeface="Times New Roman" panose="02020603050405020304" pitchFamily="18" charset="0"/>
              </a:rPr>
              <a:t>罰</a:t>
            </a:r>
            <a:r>
              <a:rPr lang="zh-TW" altLang="zh-HK" sz="2000" dirty="0">
                <a:latin typeface="Times New Roman" panose="02020603050405020304" pitchFamily="18" charset="0"/>
              </a:rPr>
              <a:t>不依交通指示過路</a:t>
            </a:r>
            <a:r>
              <a:rPr lang="zh-HK" altLang="zh-HK" sz="2000" dirty="0">
                <a:latin typeface="Times New Roman" panose="02020603050405020304" pitchFamily="18" charset="0"/>
              </a:rPr>
              <a:t>的</a:t>
            </a:r>
            <a:r>
              <a:rPr lang="zh-TW" altLang="zh-HK" sz="2000" dirty="0">
                <a:latin typeface="Times New Roman" panose="02020603050405020304" pitchFamily="18" charset="0"/>
              </a:rPr>
              <a:t>人士。</a:t>
            </a:r>
            <a:endParaRPr lang="zh-TW" altLang="zh-HK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1772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505" y="114958"/>
            <a:ext cx="10515600" cy="889089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參考資料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6218" y="860028"/>
            <a:ext cx="10964174" cy="5520996"/>
          </a:xfrm>
        </p:spPr>
        <p:txBody>
          <a:bodyPr>
            <a:noAutofit/>
          </a:bodyPr>
          <a:lstStyle/>
          <a:p>
            <a:r>
              <a:rPr lang="zh-TW" altLang="zh-HK" sz="1800" dirty="0"/>
              <a:t>香港青年協會</a:t>
            </a:r>
            <a:r>
              <a:rPr lang="en-US" altLang="zh-HK" sz="1800" dirty="0"/>
              <a:t> (2017)</a:t>
            </a:r>
            <a:r>
              <a:rPr lang="zh-TW" altLang="zh-HK" sz="1800" dirty="0"/>
              <a:t>。《新媒體素養教材資源套》。香港：香港青年協會</a:t>
            </a:r>
            <a:r>
              <a:rPr lang="zh-TW" altLang="zh-HK" sz="1800" dirty="0" smtClean="0"/>
              <a:t>。</a:t>
            </a:r>
            <a:endParaRPr lang="en-US" altLang="zh-TW" sz="1800" dirty="0" smtClean="0"/>
          </a:p>
          <a:p>
            <a:pPr>
              <a:spcAft>
                <a:spcPts val="0"/>
              </a:spcAft>
            </a:pP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浸大事實查核中心 </a:t>
            </a:r>
            <a:r>
              <a:rPr lang="en-US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(2021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年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4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月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9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日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)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 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〈【錯誤】政府安裝人面識別機，用以處罰不依交通指示過路人士？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〉</a:t>
            </a:r>
            <a:r>
              <a:rPr lang="zh-HK" altLang="zh-HK" sz="18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擷取自網頁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HK" sz="1800" kern="100" dirty="0" smtClean="0">
                <a:latin typeface="Times New Roman" panose="02020603050405020304" pitchFamily="18" charset="0"/>
              </a:rPr>
              <a:t>    https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://comd.hkbu.edu.hk/factcheckservice/2021/04/09/face-recognition/</a:t>
            </a:r>
            <a:endParaRPr lang="zh-TW" altLang="zh-HK" sz="1800" kern="100" dirty="0">
              <a:latin typeface="Times New Roman" panose="02020603050405020304" pitchFamily="18" charset="0"/>
            </a:endParaRPr>
          </a:p>
          <a:p>
            <a:r>
              <a:rPr lang="zh-TW" altLang="zh-HK" sz="1800" kern="100" dirty="0" smtClean="0">
                <a:latin typeface="Times New Roman" panose="02020603050405020304" pitchFamily="18" charset="0"/>
                <a:cs typeface="新細明體" panose="02020500000000000000" pitchFamily="18" charset="-120"/>
              </a:rPr>
              <a:t>浸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大事實查核中心 </a:t>
            </a:r>
            <a:r>
              <a:rPr lang="en-US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(</a:t>
            </a:r>
            <a:r>
              <a:rPr lang="en-GB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2021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年</a:t>
            </a:r>
            <a:r>
              <a:rPr lang="en-GB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12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月</a:t>
            </a:r>
            <a:r>
              <a:rPr lang="en-GB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8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日</a:t>
            </a:r>
            <a:r>
              <a:rPr lang="en-US" altLang="zh-HK" sz="1800" kern="100" dirty="0">
                <a:latin typeface="新細明體" panose="02020500000000000000" pitchFamily="18" charset="-120"/>
                <a:cs typeface="新細明體" panose="02020500000000000000" pitchFamily="18" charset="-120"/>
              </a:rPr>
              <a:t>)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 </a:t>
            </a:r>
            <a:r>
              <a:rPr lang="zh-HK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  <a:cs typeface="新細明體" panose="02020500000000000000" pitchFamily="18" charset="-120"/>
              </a:rPr>
              <a:t>〈【錯誤】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世衞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2021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年</a:t>
            </a:r>
            <a:r>
              <a:rPr lang="en-US" altLang="zh-HK" sz="1800" kern="100" dirty="0">
                <a:latin typeface="Times New Roman" panose="02020603050405020304" pitchFamily="18" charset="0"/>
              </a:rPr>
              <a:t>10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月公開的長壽秘訣中，飲酒排第一？〉</a:t>
            </a:r>
            <a:r>
              <a:rPr lang="zh-HK" altLang="zh-HK" sz="1800" kern="100" dirty="0">
                <a:solidFill>
                  <a:srgbClr val="000000"/>
                </a:solidFill>
                <a:latin typeface="Times New Roman" panose="02020603050405020304" pitchFamily="18" charset="0"/>
              </a:rPr>
              <a:t>。</a:t>
            </a:r>
            <a:r>
              <a:rPr lang="zh-TW" altLang="zh-HK" sz="1800" kern="100" dirty="0">
                <a:latin typeface="Times New Roman" panose="02020603050405020304" pitchFamily="18" charset="0"/>
              </a:rPr>
              <a:t>擷取自網頁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altLang="zh-HK" sz="1800" kern="100" dirty="0" smtClean="0">
                <a:latin typeface="Times New Roman" panose="02020603050405020304" pitchFamily="18" charset="0"/>
              </a:rPr>
              <a:t>    https</a:t>
            </a:r>
            <a:r>
              <a:rPr lang="en-GB" altLang="zh-HK" sz="1800" kern="100" dirty="0">
                <a:latin typeface="Times New Roman" panose="02020603050405020304" pitchFamily="18" charset="0"/>
              </a:rPr>
              <a:t>://comd.hkbu.edu.hk/factcheckservice/2021/12/08/drinking-alcohol/</a:t>
            </a:r>
            <a:endParaRPr lang="zh-TW" altLang="zh-HK" sz="1800" kern="100" dirty="0">
              <a:latin typeface="Times New Roman" panose="02020603050405020304" pitchFamily="18" charset="0"/>
            </a:endParaRPr>
          </a:p>
          <a:p>
            <a:r>
              <a:rPr lang="en-US" altLang="zh-HK" sz="1800" dirty="0" err="1" smtClean="0"/>
              <a:t>BuzzFeed</a:t>
            </a:r>
            <a:r>
              <a:rPr lang="en-US" altLang="zh-HK" sz="1800" dirty="0" smtClean="0"/>
              <a:t> </a:t>
            </a:r>
            <a:r>
              <a:rPr lang="en-US" altLang="zh-HK" sz="1800" dirty="0"/>
              <a:t>News. (2018, May 20). A Belgian political party is circulating a Trump </a:t>
            </a:r>
            <a:r>
              <a:rPr lang="en-US" altLang="zh-HK" sz="1800" dirty="0" err="1"/>
              <a:t>deepfake</a:t>
            </a:r>
            <a:r>
              <a:rPr lang="en-US" altLang="zh-HK" sz="1800" dirty="0"/>
              <a:t> video. Retrieved from https://</a:t>
            </a:r>
            <a:r>
              <a:rPr lang="en-US" altLang="zh-HK" sz="1800" dirty="0" smtClean="0"/>
              <a:t>www.buzzfeednews.com/article/janelytvynenko/a-belgian-political-party-just-published-a-deepfake-video</a:t>
            </a:r>
            <a:endParaRPr lang="zh-TW" altLang="zh-HK" sz="1800" dirty="0"/>
          </a:p>
          <a:p>
            <a:r>
              <a:rPr lang="en-US" altLang="zh-HK" sz="1800" dirty="0"/>
              <a:t>Johnson, J. (2017, December 14). </a:t>
            </a:r>
            <a:r>
              <a:rPr lang="en-US" altLang="zh-HK" sz="1800" dirty="0" smtClean="0"/>
              <a:t>The </a:t>
            </a:r>
            <a:r>
              <a:rPr lang="en-US" altLang="zh-HK" sz="1800" dirty="0"/>
              <a:t>five types of fake </a:t>
            </a:r>
            <a:r>
              <a:rPr lang="en-US" altLang="zh-HK" sz="1800" dirty="0" smtClean="0"/>
              <a:t>news. </a:t>
            </a:r>
            <a:r>
              <a:rPr lang="en-US" altLang="zh-HK" sz="1800" dirty="0" err="1"/>
              <a:t>HuffPost</a:t>
            </a:r>
            <a:r>
              <a:rPr lang="en-US" altLang="zh-HK" sz="1800" dirty="0"/>
              <a:t>. Retrieved from https://</a:t>
            </a:r>
            <a:r>
              <a:rPr lang="en-US" altLang="zh-HK" sz="1800" dirty="0" smtClean="0"/>
              <a:t>www.huffpost.com/entry/the-five-types-of-fake-ne_b_13609562</a:t>
            </a:r>
            <a:endParaRPr lang="zh-TW" altLang="zh-HK" sz="1800" dirty="0"/>
          </a:p>
          <a:p>
            <a:r>
              <a:rPr lang="en-US" altLang="zh-HK" sz="1800" dirty="0"/>
              <a:t>Loyola Marymount University Library Workshop (2017). </a:t>
            </a:r>
            <a:r>
              <a:rPr lang="en-US" altLang="zh-HK" sz="1800" dirty="0" err="1" smtClean="0"/>
              <a:t>Keepin</a:t>
            </a:r>
            <a:r>
              <a:rPr lang="en-US" altLang="zh-HK" sz="1800" dirty="0"/>
              <a:t>’ it real: tips &amp; strategies for evaluating fake </a:t>
            </a:r>
            <a:r>
              <a:rPr lang="en-US" altLang="zh-HK" sz="1800" dirty="0" smtClean="0"/>
              <a:t>news. </a:t>
            </a:r>
            <a:r>
              <a:rPr lang="en-US" altLang="zh-HK" sz="1800" dirty="0"/>
              <a:t>Retrieved from https://</a:t>
            </a:r>
            <a:r>
              <a:rPr lang="en-US" altLang="zh-HK" sz="1800" dirty="0" smtClean="0"/>
              <a:t>libguides.lmu.edu/c.php?g=595781&amp;p=4121899</a:t>
            </a:r>
            <a:endParaRPr lang="zh-TW" altLang="zh-HK" sz="1800" dirty="0"/>
          </a:p>
          <a:p>
            <a:r>
              <a:rPr lang="en-US" altLang="zh-HK" sz="1800" dirty="0"/>
              <a:t>Clackamas Community College Library. (</a:t>
            </a:r>
            <a:r>
              <a:rPr lang="en-US" altLang="zh-HK" sz="1800" dirty="0" err="1"/>
              <a:t>n.d.</a:t>
            </a:r>
            <a:r>
              <a:rPr lang="en-US" altLang="zh-HK" sz="1800" dirty="0"/>
              <a:t>). </a:t>
            </a:r>
            <a:r>
              <a:rPr lang="en-US" altLang="zh-HK" sz="1800" dirty="0" smtClean="0"/>
              <a:t>Disinformation</a:t>
            </a:r>
            <a:r>
              <a:rPr lang="en-US" altLang="zh-HK" sz="1800" dirty="0"/>
              <a:t>, misinformation, and fake </a:t>
            </a:r>
            <a:r>
              <a:rPr lang="en-US" altLang="zh-HK" sz="1800" dirty="0" smtClean="0"/>
              <a:t>news. </a:t>
            </a:r>
            <a:r>
              <a:rPr lang="en-US" altLang="zh-HK" sz="1800" dirty="0"/>
              <a:t>Retrieved </a:t>
            </a:r>
            <a:r>
              <a:rPr lang="en-US" altLang="zh-HK" sz="1800" dirty="0" smtClean="0"/>
              <a:t>from https</a:t>
            </a:r>
            <a:r>
              <a:rPr lang="en-US" altLang="zh-HK" sz="1800" dirty="0"/>
              <a:t>://</a:t>
            </a:r>
            <a:r>
              <a:rPr lang="en-US" altLang="zh-HK" sz="1800" dirty="0" smtClean="0"/>
              <a:t>libguides.clackamas.edu/c.php?g=652128&amp;p=4608563</a:t>
            </a:r>
            <a:endParaRPr lang="zh-TW" altLang="zh-HK" sz="1800" dirty="0"/>
          </a:p>
          <a:p>
            <a:r>
              <a:rPr lang="en-US" altLang="zh-HK" sz="1800" dirty="0"/>
              <a:t>College of the Redwoods Library. (</a:t>
            </a:r>
            <a:r>
              <a:rPr lang="en-US" altLang="zh-HK" sz="1800" dirty="0" err="1"/>
              <a:t>n.d.</a:t>
            </a:r>
            <a:r>
              <a:rPr lang="en-US" altLang="zh-HK" sz="1800" dirty="0"/>
              <a:t>). </a:t>
            </a:r>
            <a:r>
              <a:rPr lang="en-US" altLang="zh-HK" sz="1800" smtClean="0"/>
              <a:t>Bias</a:t>
            </a:r>
            <a:r>
              <a:rPr lang="en-US" altLang="zh-HK" sz="1800" dirty="0"/>
              <a:t>, fake news, hoaxes, </a:t>
            </a:r>
            <a:r>
              <a:rPr lang="en-US" altLang="zh-HK" sz="1800"/>
              <a:t>&amp; </a:t>
            </a:r>
            <a:r>
              <a:rPr lang="en-US" altLang="zh-HK" sz="1800" smtClean="0"/>
              <a:t>lies. </a:t>
            </a:r>
            <a:r>
              <a:rPr lang="en-US" altLang="zh-HK" sz="1800" dirty="0"/>
              <a:t>Retrieved from https://</a:t>
            </a:r>
            <a:r>
              <a:rPr lang="en-US" altLang="zh-HK" sz="1800" dirty="0" smtClean="0"/>
              <a:t>redwoods.libguides.com/fakenews/checklists</a:t>
            </a:r>
            <a:endParaRPr 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15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6489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>
                <a:solidFill>
                  <a:srgbClr val="0070C0"/>
                </a:solidFill>
              </a:rPr>
              <a:t>查</a:t>
            </a:r>
            <a:r>
              <a:rPr lang="zh-TW" altLang="en-US" b="1" smtClean="0">
                <a:solidFill>
                  <a:srgbClr val="0070C0"/>
                </a:solidFill>
              </a:rPr>
              <a:t>核及篩</a:t>
            </a:r>
            <a:r>
              <a:rPr lang="zh-TW" altLang="en-US" b="1" dirty="0">
                <a:solidFill>
                  <a:srgbClr val="0070C0"/>
                </a:solidFill>
              </a:rPr>
              <a:t>查資訊的重要性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358887" cy="4351338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在</a:t>
            </a:r>
            <a:r>
              <a:rPr lang="zh-TW" altLang="en-US" sz="3200" dirty="0">
                <a:solidFill>
                  <a:srgbClr val="0070C0"/>
                </a:solidFill>
              </a:rPr>
              <a:t>資訊泛濫的「後真相」年代</a:t>
            </a:r>
            <a:r>
              <a:rPr lang="zh-TW" altLang="en-US" sz="3200" dirty="0"/>
              <a:t>，錯誤訊息及虛假訊息隨處可</a:t>
            </a:r>
            <a:r>
              <a:rPr lang="zh-TW" altLang="en-US" sz="3200" dirty="0" smtClean="0"/>
              <a:t>見。</a:t>
            </a:r>
            <a:endParaRPr lang="en-US" altLang="zh-TW" sz="3200" dirty="0"/>
          </a:p>
          <a:p>
            <a:r>
              <a:rPr lang="zh-TW" altLang="en-US" sz="3200" dirty="0">
                <a:solidFill>
                  <a:schemeClr val="accent1"/>
                </a:solidFill>
              </a:rPr>
              <a:t>社</a:t>
            </a:r>
            <a:r>
              <a:rPr lang="zh-TW" altLang="en-US" sz="3200" dirty="0">
                <a:solidFill>
                  <a:srgbClr val="0070C0"/>
                </a:solidFill>
              </a:rPr>
              <a:t>交媒體廣受歡迎</a:t>
            </a:r>
            <a:r>
              <a:rPr lang="zh-TW" altLang="en-US" sz="3200" dirty="0"/>
              <a:t>，人人都可自由及主觀地表達意見，令一些製造輿論的人藉此</a:t>
            </a:r>
            <a:r>
              <a:rPr lang="zh-TW" altLang="en-US" sz="3200" dirty="0">
                <a:solidFill>
                  <a:srgbClr val="0070C0"/>
                </a:solidFill>
              </a:rPr>
              <a:t>捏造謊話，散播謠</a:t>
            </a:r>
            <a:r>
              <a:rPr lang="zh-TW" altLang="en-US" sz="3200" dirty="0" smtClean="0">
                <a:solidFill>
                  <a:srgbClr val="0070C0"/>
                </a:solidFill>
              </a:rPr>
              <a:t>言</a:t>
            </a:r>
            <a:r>
              <a:rPr lang="zh-TW" altLang="en-US" sz="3200" dirty="0"/>
              <a:t>。</a:t>
            </a:r>
            <a:endParaRPr lang="en-US" altLang="zh-TW" sz="3200" dirty="0"/>
          </a:p>
          <a:p>
            <a:r>
              <a:rPr lang="zh-TW" altLang="en-US" sz="3200" dirty="0"/>
              <a:t>我們應</a:t>
            </a:r>
            <a:r>
              <a:rPr lang="zh-TW" altLang="en-US" sz="3200" dirty="0">
                <a:solidFill>
                  <a:srgbClr val="0070C0"/>
                </a:solidFill>
              </a:rPr>
              <a:t>培養查核資訊真偽的能力</a:t>
            </a:r>
            <a:r>
              <a:rPr lang="zh-TW" altLang="en-US" sz="3200" dirty="0"/>
              <a:t>，不能單從首次印象便對媒體訊息和資訊妄下判斷。</a:t>
            </a:r>
            <a:endParaRPr lang="en-US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4199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5542" y="713468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甚</a:t>
            </a:r>
            <a:r>
              <a:rPr lang="zh-TW" altLang="en-US" b="1" kern="100" dirty="0">
                <a:solidFill>
                  <a:srgbClr val="0070C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麼是</a:t>
            </a:r>
            <a:r>
              <a:rPr lang="zh-TW" altLang="en-US" b="1" dirty="0">
                <a:solidFill>
                  <a:srgbClr val="0070C0"/>
                </a:solidFill>
              </a:rPr>
              <a:t>假新</a:t>
            </a:r>
            <a:r>
              <a:rPr lang="zh-TW" altLang="en-US" b="1" dirty="0" smtClean="0">
                <a:solidFill>
                  <a:srgbClr val="0070C0"/>
                </a:solidFill>
              </a:rPr>
              <a:t>聞</a:t>
            </a:r>
            <a:r>
              <a:rPr lang="zh-TW" altLang="en-US" b="1" dirty="0">
                <a:solidFill>
                  <a:srgbClr val="0070C0"/>
                </a:solidFill>
              </a:rPr>
              <a:t>？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5313" y="2338629"/>
            <a:ext cx="10327872" cy="3718122"/>
          </a:xfrm>
        </p:spPr>
        <p:txBody>
          <a:bodyPr>
            <a:noAutofit/>
          </a:bodyPr>
          <a:lstStyle/>
          <a:p>
            <a:r>
              <a:rPr lang="zh-TW" altLang="en-US" sz="3200" dirty="0">
                <a:solidFill>
                  <a:srgbClr val="0070C0"/>
                </a:solidFill>
              </a:rPr>
              <a:t>假新聞</a:t>
            </a:r>
            <a:r>
              <a:rPr lang="zh-TW" altLang="en-US" sz="3200" dirty="0"/>
              <a:t>：故意造假的資訊，為了某些利益，作出宣傳或誤導大眾</a:t>
            </a:r>
          </a:p>
          <a:p>
            <a:r>
              <a:rPr lang="zh-TW" altLang="en-US" sz="3200" dirty="0">
                <a:solidFill>
                  <a:srgbClr val="0070C0"/>
                </a:solidFill>
              </a:rPr>
              <a:t>五種假新聞</a:t>
            </a:r>
            <a:r>
              <a:rPr lang="zh-TW" altLang="en-US" sz="3200" dirty="0">
                <a:sym typeface="Wingdings" panose="05000000000000000000" pitchFamily="2" charset="2"/>
              </a:rPr>
              <a:t>：</a:t>
            </a:r>
            <a:r>
              <a:rPr lang="en-US" altLang="zh-TW" sz="3200" dirty="0">
                <a:sym typeface="Wingdings" panose="05000000000000000000" pitchFamily="2" charset="2"/>
              </a:rPr>
              <a:t>(1) </a:t>
            </a:r>
            <a:r>
              <a:rPr lang="zh-TW" altLang="en-US" sz="3200" dirty="0"/>
              <a:t>百分百地假、</a:t>
            </a:r>
            <a:r>
              <a:rPr lang="en-US" altLang="zh-TW" sz="3200" dirty="0"/>
              <a:t>(2) </a:t>
            </a:r>
            <a:r>
              <a:rPr lang="zh-TW" altLang="en-US" sz="3200" dirty="0"/>
              <a:t>內容傾斜和偏頗、</a:t>
            </a:r>
            <a:r>
              <a:rPr lang="en-US" altLang="zh-TW" sz="3200" dirty="0"/>
              <a:t>(3) </a:t>
            </a:r>
            <a:r>
              <a:rPr lang="zh-TW" altLang="en-US" sz="3200" dirty="0"/>
              <a:t>純粹宣傳、</a:t>
            </a:r>
            <a:r>
              <a:rPr lang="en-US" altLang="zh-TW" sz="3200" dirty="0"/>
              <a:t>(4) </a:t>
            </a:r>
            <a:r>
              <a:rPr lang="zh-TW" altLang="en-US" sz="3200" dirty="0"/>
              <a:t>誤用數據、</a:t>
            </a:r>
            <a:r>
              <a:rPr lang="en-US" altLang="zh-TW" sz="3200" dirty="0"/>
              <a:t>(5) </a:t>
            </a:r>
            <a:r>
              <a:rPr lang="zh-TW" altLang="en-US" sz="3200" dirty="0"/>
              <a:t>不準確和隨意的資訊或報道</a:t>
            </a:r>
          </a:p>
          <a:p>
            <a:r>
              <a:rPr lang="zh-TW" altLang="en-US" sz="3200" dirty="0"/>
              <a:t>它們的虛假程度不同，手法各異，但同樣會誤導公眾。</a:t>
            </a:r>
            <a:endParaRPr lang="en-US" altLang="zh-TW" sz="32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602465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甚麼是</a:t>
            </a:r>
            <a:r>
              <a:rPr lang="zh-TW" altLang="en-US" b="1" dirty="0">
                <a:solidFill>
                  <a:srgbClr val="0070C0"/>
                </a:solidFill>
              </a:rPr>
              <a:t>假新</a:t>
            </a:r>
            <a:r>
              <a:rPr lang="zh-TW" altLang="en-US" b="1" dirty="0" smtClean="0">
                <a:solidFill>
                  <a:srgbClr val="0070C0"/>
                </a:solidFill>
              </a:rPr>
              <a:t>聞</a:t>
            </a:r>
            <a:r>
              <a:rPr lang="zh-TW" altLang="en-US" b="1" dirty="0">
                <a:solidFill>
                  <a:srgbClr val="0070C0"/>
                </a:solidFill>
              </a:rPr>
              <a:t>？ </a:t>
            </a:r>
            <a:r>
              <a:rPr lang="zh-TW" altLang="en-US" b="1" dirty="0" smtClean="0">
                <a:solidFill>
                  <a:srgbClr val="0070C0"/>
                </a:solidFill>
              </a:rPr>
              <a:t>（續</a:t>
            </a:r>
            <a:r>
              <a:rPr lang="zh-TW" altLang="en-US" b="1" dirty="0">
                <a:solidFill>
                  <a:srgbClr val="0070C0"/>
                </a:solidFill>
              </a:rPr>
              <a:t>）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dirty="0"/>
              <a:t>在網絡年代，</a:t>
            </a:r>
            <a:r>
              <a:rPr lang="zh-TW" altLang="zh-HK" sz="3200" dirty="0"/>
              <a:t>人們很容易接收新聞及各種資訊</a:t>
            </a:r>
            <a:r>
              <a:rPr lang="zh-TW" altLang="en-US" sz="3200" dirty="0"/>
              <a:t>，而且</a:t>
            </a:r>
            <a:r>
              <a:rPr lang="zh-TW" altLang="zh-HK" sz="3200" dirty="0"/>
              <a:t>資訊</a:t>
            </a:r>
            <a:r>
              <a:rPr lang="zh-TW" altLang="en-US" sz="3200" dirty="0"/>
              <a:t>量龐大，令大家面臨</a:t>
            </a:r>
            <a:r>
              <a:rPr lang="zh-TW" altLang="en-US" sz="3200" dirty="0">
                <a:solidFill>
                  <a:srgbClr val="0070C0"/>
                </a:solidFill>
              </a:rPr>
              <a:t>「資訊超載」</a:t>
            </a:r>
            <a:r>
              <a:rPr lang="zh-TW" altLang="en-US" sz="3200" dirty="0"/>
              <a:t>的情況，因而</a:t>
            </a:r>
            <a:r>
              <a:rPr lang="zh-TW" altLang="en-US" sz="3200" dirty="0">
                <a:solidFill>
                  <a:srgbClr val="0070C0"/>
                </a:solidFill>
              </a:rPr>
              <a:t>缺乏時間去思考和分辨資訊</a:t>
            </a:r>
            <a:r>
              <a:rPr lang="zh-TW" altLang="en-US" sz="3200" dirty="0"/>
              <a:t>的真</a:t>
            </a:r>
            <a:r>
              <a:rPr lang="zh-TW" altLang="en-US" sz="3200" dirty="0" smtClean="0"/>
              <a:t>偽和優</a:t>
            </a:r>
            <a:r>
              <a:rPr lang="zh-TW" altLang="en-US" sz="3200" dirty="0"/>
              <a:t>劣。</a:t>
            </a:r>
            <a:endParaRPr lang="en-US" altLang="zh-TW" sz="3200" dirty="0"/>
          </a:p>
          <a:p>
            <a:r>
              <a:rPr lang="zh-TW" altLang="en-US" sz="3200" dirty="0" smtClean="0"/>
              <a:t>導致假</a:t>
            </a:r>
            <a:r>
              <a:rPr lang="zh-TW" altLang="en-US" sz="3200" dirty="0"/>
              <a:t>新</a:t>
            </a:r>
            <a:r>
              <a:rPr lang="zh-TW" altLang="en-US" sz="3200" dirty="0" smtClean="0"/>
              <a:t>聞有</a:t>
            </a:r>
            <a:r>
              <a:rPr lang="zh-TW" altLang="en-US" sz="3200" dirty="0"/>
              <a:t>更多機會四處流傳，</a:t>
            </a:r>
            <a:r>
              <a:rPr lang="zh-TW" altLang="zh-HK" sz="3200" dirty="0"/>
              <a:t>令人更易相信這些資訊 </a:t>
            </a:r>
            <a:r>
              <a:rPr lang="zh-TW" altLang="en-US" sz="3200" dirty="0" smtClean="0"/>
              <a:t>，對</a:t>
            </a:r>
            <a:r>
              <a:rPr lang="zh-TW" altLang="en-US" sz="3200" dirty="0"/>
              <a:t>個人或社會產生不良影響。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15368508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假新聞的影響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5838" y="1690688"/>
            <a:ext cx="10515600" cy="48958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rgbClr val="0070C0"/>
                </a:solidFill>
              </a:rPr>
              <a:t>假新聞例子</a:t>
            </a:r>
            <a:r>
              <a:rPr lang="zh-TW" altLang="en-US" dirty="0"/>
              <a:t>：</a:t>
            </a:r>
          </a:p>
          <a:p>
            <a:r>
              <a:rPr lang="zh-TW" altLang="en-US" dirty="0"/>
              <a:t>微信群組中流傳一則訊息，名為「世衞組織</a:t>
            </a:r>
            <a:r>
              <a:rPr lang="en-US" altLang="zh-TW" dirty="0"/>
              <a:t>2021</a:t>
            </a:r>
            <a:r>
              <a:rPr lang="zh-TW" altLang="en-US" dirty="0"/>
              <a:t>年</a:t>
            </a:r>
            <a:r>
              <a:rPr lang="en-US" altLang="zh-TW" dirty="0"/>
              <a:t>10</a:t>
            </a:r>
            <a:r>
              <a:rPr lang="zh-TW" altLang="en-US" dirty="0"/>
              <a:t>月公布的新長壽秘訣</a:t>
            </a:r>
            <a:r>
              <a:rPr lang="zh-TW" altLang="en-US" dirty="0" smtClean="0"/>
              <a:t>」</a:t>
            </a:r>
            <a:r>
              <a:rPr lang="zh-TW" altLang="en-US" dirty="0"/>
              <a:t> 。</a:t>
            </a:r>
            <a:endParaRPr lang="en-US" altLang="zh-TW" dirty="0"/>
          </a:p>
          <a:p>
            <a:r>
              <a:rPr lang="zh-TW" altLang="en-US" dirty="0"/>
              <a:t>列出的</a:t>
            </a:r>
            <a:r>
              <a:rPr lang="en-US" altLang="zh-TW" dirty="0"/>
              <a:t>20</a:t>
            </a:r>
            <a:r>
              <a:rPr lang="zh-TW" altLang="en-US" dirty="0"/>
              <a:t>項秘訣中，排名第一的是</a:t>
            </a:r>
            <a:r>
              <a:rPr lang="zh-TW" altLang="en-US" dirty="0">
                <a:solidFill>
                  <a:srgbClr val="0070C0"/>
                </a:solidFill>
              </a:rPr>
              <a:t>「喝酒</a:t>
            </a:r>
            <a:r>
              <a:rPr lang="zh-TW" altLang="en-US" dirty="0" smtClean="0">
                <a:solidFill>
                  <a:srgbClr val="0070C0"/>
                </a:solidFill>
              </a:rPr>
              <a:t>」</a:t>
            </a:r>
            <a:r>
              <a:rPr lang="zh-TW" altLang="en-US" dirty="0"/>
              <a:t> 。</a:t>
            </a:r>
            <a:endParaRPr lang="en-US" altLang="zh-TW" dirty="0">
              <a:solidFill>
                <a:srgbClr val="0070C0"/>
              </a:solidFill>
            </a:endParaRPr>
          </a:p>
          <a:p>
            <a:r>
              <a:rPr lang="zh-TW" altLang="en-US" dirty="0"/>
              <a:t>該訊息指「喝酒對體內循</a:t>
            </a:r>
            <a:r>
              <a:rPr lang="zh-TW" altLang="en-US" dirty="0" smtClean="0"/>
              <a:t>環有按</a:t>
            </a:r>
            <a:r>
              <a:rPr lang="zh-TW" altLang="en-US" dirty="0"/>
              <a:t>摩作用，帶來的好處是任何運動和食物都代替不了的</a:t>
            </a:r>
            <a:r>
              <a:rPr lang="zh-TW" altLang="en-US" dirty="0" smtClean="0"/>
              <a:t>」</a:t>
            </a:r>
            <a:r>
              <a:rPr lang="zh-TW" altLang="en-US" dirty="0"/>
              <a:t> 。</a:t>
            </a:r>
          </a:p>
          <a:p>
            <a:r>
              <a:rPr lang="zh-TW" altLang="en-US" dirty="0" smtClean="0">
                <a:solidFill>
                  <a:srgbClr val="0070C0"/>
                </a:solidFill>
              </a:rPr>
              <a:t>世界衞生組</a:t>
            </a:r>
            <a:r>
              <a:rPr lang="zh-TW" altLang="en-US" dirty="0">
                <a:solidFill>
                  <a:srgbClr val="0070C0"/>
                </a:solidFill>
              </a:rPr>
              <a:t>織 （</a:t>
            </a:r>
            <a:r>
              <a:rPr lang="zh-TW" altLang="zh-HK" dirty="0">
                <a:solidFill>
                  <a:srgbClr val="0070C0"/>
                </a:solidFill>
              </a:rPr>
              <a:t>世衞 </a:t>
            </a:r>
            <a:r>
              <a:rPr lang="zh-TW" altLang="en-US" dirty="0">
                <a:solidFill>
                  <a:srgbClr val="0070C0"/>
                </a:solidFill>
              </a:rPr>
              <a:t>）從未發布過長壽秘訣排名</a:t>
            </a:r>
            <a:r>
              <a:rPr lang="zh-TW" altLang="en-US" dirty="0"/>
              <a:t>，而且世衞早在</a:t>
            </a:r>
            <a:r>
              <a:rPr lang="en-US" altLang="zh-TW" dirty="0"/>
              <a:t>2007</a:t>
            </a:r>
            <a:r>
              <a:rPr lang="zh-TW" altLang="en-US" dirty="0"/>
              <a:t>年將酒精飲品列為「令人類致癌」的物</a:t>
            </a:r>
            <a:r>
              <a:rPr lang="zh-TW" altLang="en-US" dirty="0" smtClean="0"/>
              <a:t>質</a:t>
            </a:r>
            <a:r>
              <a:rPr lang="zh-TW" altLang="en-US" dirty="0"/>
              <a:t>。</a:t>
            </a:r>
          </a:p>
          <a:p>
            <a:pPr marL="0" indent="0" algn="r">
              <a:buNone/>
            </a:pPr>
            <a:endParaRPr lang="en-US" altLang="zh-TW" sz="2000" dirty="0" smtClean="0"/>
          </a:p>
          <a:p>
            <a:pPr marL="0" indent="0" algn="r">
              <a:buNone/>
            </a:pPr>
            <a:r>
              <a:rPr lang="zh-TW" altLang="en-US" sz="1800" dirty="0" smtClean="0"/>
              <a:t>資</a:t>
            </a:r>
            <a:r>
              <a:rPr lang="zh-TW" altLang="en-US" sz="1800" dirty="0"/>
              <a:t>料來源：浸大事實查核中心（</a:t>
            </a:r>
            <a:r>
              <a:rPr lang="en-US" altLang="zh-TW" sz="1800" dirty="0"/>
              <a:t>2021</a:t>
            </a:r>
            <a:r>
              <a:rPr lang="zh-TW" altLang="en-US" sz="1800" dirty="0"/>
              <a:t>年</a:t>
            </a:r>
            <a:r>
              <a:rPr lang="en-US" altLang="zh-TW" sz="1800" dirty="0"/>
              <a:t>12</a:t>
            </a:r>
            <a:r>
              <a:rPr lang="zh-TW" altLang="en-US" sz="1800" dirty="0"/>
              <a:t>月</a:t>
            </a:r>
            <a:r>
              <a:rPr lang="en-US" altLang="zh-TW" sz="1800" dirty="0"/>
              <a:t>8</a:t>
            </a:r>
            <a:r>
              <a:rPr lang="zh-TW" altLang="en-US" sz="1800" dirty="0"/>
              <a:t>日）</a:t>
            </a:r>
            <a:r>
              <a:rPr lang="en-US" altLang="zh-TW" sz="1800" dirty="0"/>
              <a:t>https://comd.hkbu.edu.hk/factcheckservice/2021/12/08/drinking-alcohol/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2234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</a:rPr>
              <a:t>假新聞的影響（續）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打擊新聞業公信力，甚至引起謠言，危害社會正常運作。</a:t>
            </a:r>
            <a:endParaRPr lang="en-US" altLang="zh-TW" sz="3200" dirty="0"/>
          </a:p>
          <a:p>
            <a:r>
              <a:rPr lang="zh-TW" altLang="en-US" sz="3200" dirty="0"/>
              <a:t>而以上的假新聞，可以引致</a:t>
            </a:r>
            <a:r>
              <a:rPr lang="zh-TW" altLang="en-US" sz="3200" dirty="0">
                <a:solidFill>
                  <a:srgbClr val="0070C0"/>
                </a:solidFill>
              </a:rPr>
              <a:t>嚴重的不良後</a:t>
            </a:r>
            <a:r>
              <a:rPr lang="zh-TW" altLang="en-US" sz="3200" dirty="0" smtClean="0">
                <a:solidFill>
                  <a:srgbClr val="0070C0"/>
                </a:solidFill>
              </a:rPr>
              <a:t>果</a:t>
            </a:r>
            <a:r>
              <a:rPr lang="zh-TW" altLang="en-US" sz="3200" dirty="0"/>
              <a:t>。</a:t>
            </a:r>
            <a:endParaRPr lang="en-US" altLang="zh-TW" sz="3200" dirty="0">
              <a:solidFill>
                <a:srgbClr val="0070C0"/>
              </a:solidFill>
            </a:endParaRPr>
          </a:p>
          <a:p>
            <a:r>
              <a:rPr lang="zh-TW" altLang="en-US" sz="3200" dirty="0"/>
              <a:t>如果公眾誤以為喝酒是長壽的秘訣，便會間接鼓勵大眾多喝酒，或會</a:t>
            </a:r>
            <a:r>
              <a:rPr lang="zh-TW" altLang="en-US" sz="3200" dirty="0">
                <a:solidFill>
                  <a:srgbClr val="0070C0"/>
                </a:solidFill>
              </a:rPr>
              <a:t>損害當事人的健康</a:t>
            </a:r>
            <a:r>
              <a:rPr lang="zh-TW" altLang="en-US" sz="3200" dirty="0"/>
              <a:t>，與世衛反對使用酒精的立場背道而馳。</a:t>
            </a:r>
            <a:endParaRPr lang="en-US" altLang="zh-TW" sz="3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3263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0070C0"/>
                </a:solidFill>
              </a:rPr>
              <a:t>如何辨別「深偽」／「深假</a:t>
            </a:r>
            <a:r>
              <a:rPr lang="zh-TW" altLang="en-US" b="1" dirty="0" smtClean="0">
                <a:solidFill>
                  <a:srgbClr val="0070C0"/>
                </a:solidFill>
              </a:rPr>
              <a:t>」？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「深偽」或「深假」（ </a:t>
            </a:r>
            <a:r>
              <a:rPr lang="en-US" altLang="zh-TW" sz="3200" dirty="0" err="1"/>
              <a:t>Deepfake</a:t>
            </a:r>
            <a:r>
              <a:rPr lang="zh-TW" altLang="en-US" sz="3200" dirty="0"/>
              <a:t>）：透過人工智能的「深度學習」演算法，將已有的影片和圖像，合成或疊加到目標影像上，</a:t>
            </a:r>
            <a:r>
              <a:rPr lang="zh-TW" altLang="en-US" sz="3200" dirty="0">
                <a:solidFill>
                  <a:srgbClr val="0070C0"/>
                </a:solidFill>
              </a:rPr>
              <a:t>偽造目標人臉的動態面部表情</a:t>
            </a:r>
            <a:r>
              <a:rPr lang="zh-TW" altLang="en-US" sz="3200" dirty="0"/>
              <a:t>，也即是</a:t>
            </a:r>
            <a:r>
              <a:rPr lang="zh-TW" altLang="en-US" sz="3200" dirty="0">
                <a:solidFill>
                  <a:srgbClr val="0070C0"/>
                </a:solidFill>
              </a:rPr>
              <a:t>「換臉合成技術」</a:t>
            </a:r>
            <a:endParaRPr lang="en-US" altLang="zh-TW" sz="3200" dirty="0">
              <a:solidFill>
                <a:srgbClr val="0070C0"/>
              </a:solidFill>
            </a:endParaRPr>
          </a:p>
          <a:p>
            <a:r>
              <a:rPr lang="zh-TW" altLang="en-US" sz="3200" dirty="0"/>
              <a:t>應用在影視娛樂的特效製作，亦</a:t>
            </a:r>
            <a:r>
              <a:rPr lang="zh-TW" altLang="en-US" sz="3200"/>
              <a:t>被用作</a:t>
            </a:r>
            <a:r>
              <a:rPr lang="zh-TW" altLang="en-US" sz="3200" smtClean="0">
                <a:solidFill>
                  <a:srgbClr val="0070C0"/>
                </a:solidFill>
              </a:rPr>
              <a:t>詐</a:t>
            </a:r>
            <a:r>
              <a:rPr lang="zh-TW" altLang="en-US" sz="3200" dirty="0">
                <a:solidFill>
                  <a:srgbClr val="0070C0"/>
                </a:solidFill>
              </a:rPr>
              <a:t>騙</a:t>
            </a:r>
            <a:endParaRPr lang="en-US" altLang="zh-TW" sz="3200" dirty="0">
              <a:solidFill>
                <a:srgbClr val="0070C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0717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</a:rPr>
              <a:t>如何辨別「深偽」／「深假</a:t>
            </a:r>
            <a:r>
              <a:rPr lang="zh-TW" altLang="en-US" b="1" dirty="0" smtClean="0">
                <a:solidFill>
                  <a:srgbClr val="0070C0"/>
                </a:solidFill>
              </a:rPr>
              <a:t>」？（</a:t>
            </a:r>
            <a:r>
              <a:rPr lang="zh-TW" altLang="en-US" b="1" dirty="0">
                <a:solidFill>
                  <a:srgbClr val="0070C0"/>
                </a:solidFill>
              </a:rPr>
              <a:t>續）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要識別</a:t>
            </a:r>
            <a:r>
              <a:rPr lang="en-US" altLang="zh-TW" sz="3200" dirty="0" err="1"/>
              <a:t>Deepfake</a:t>
            </a:r>
            <a:r>
              <a:rPr lang="zh-TW" altLang="en-US" sz="3200" dirty="0"/>
              <a:t>造假影片，可留意影片中</a:t>
            </a:r>
            <a:r>
              <a:rPr lang="zh-TW" altLang="en-US" sz="3200" dirty="0">
                <a:solidFill>
                  <a:srgbClr val="0070C0"/>
                </a:solidFill>
              </a:rPr>
              <a:t>不一致、不自然的地方</a:t>
            </a:r>
            <a:endParaRPr lang="en-US" altLang="zh-TW" sz="3200" dirty="0">
              <a:solidFill>
                <a:srgbClr val="0070C0"/>
              </a:solidFill>
            </a:endParaRPr>
          </a:p>
          <a:p>
            <a:r>
              <a:rPr lang="zh-TW" altLang="en-US" sz="3200" dirty="0"/>
              <a:t>例如人物的瞳孔顏色、面部及附近位置有沒有呈現「空間扭曲」、光暗陰影有別等現象</a:t>
            </a:r>
            <a:endParaRPr lang="en-US" altLang="zh-TW" sz="3200" dirty="0"/>
          </a:p>
          <a:p>
            <a:r>
              <a:rPr lang="zh-TW" altLang="en-US" sz="3200" dirty="0"/>
              <a:t>深偽／ 深假</a:t>
            </a:r>
            <a:r>
              <a:rPr lang="zh-TW" altLang="en-US" sz="3200" dirty="0">
                <a:solidFill>
                  <a:srgbClr val="0070C0"/>
                </a:solidFill>
              </a:rPr>
              <a:t>技術日漸成熟</a:t>
            </a:r>
            <a:r>
              <a:rPr lang="zh-TW" altLang="en-US" sz="3200" dirty="0"/>
              <a:t>，越來越難以肉</a:t>
            </a:r>
            <a:r>
              <a:rPr lang="zh-TW" altLang="en-US" sz="3200" dirty="0" smtClean="0"/>
              <a:t>眼辨識</a:t>
            </a:r>
            <a:endParaRPr lang="en-US" altLang="zh-TW" sz="3200" dirty="0"/>
          </a:p>
          <a:p>
            <a:r>
              <a:rPr lang="zh-TW" altLang="en-US" sz="3200" dirty="0"/>
              <a:t>需要依靠其他</a:t>
            </a:r>
            <a:r>
              <a:rPr lang="zh-TW" altLang="en-US" sz="3200" dirty="0">
                <a:solidFill>
                  <a:srgbClr val="0070C0"/>
                </a:solidFill>
              </a:rPr>
              <a:t>「事實查核」方法</a:t>
            </a:r>
            <a:r>
              <a:rPr lang="zh-TW" altLang="en-US" sz="3200" dirty="0"/>
              <a:t>協助查證真偽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4306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0070C0"/>
                </a:solidFill>
              </a:rPr>
              <a:t>個案一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1102788" cy="3427693"/>
          </a:xfrm>
        </p:spPr>
        <p:txBody>
          <a:bodyPr>
            <a:noAutofit/>
          </a:bodyPr>
          <a:lstStyle/>
          <a:p>
            <a:r>
              <a:rPr lang="zh-TW" altLang="en-US" sz="3000" dirty="0"/>
              <a:t>比利時政黨</a:t>
            </a:r>
            <a:r>
              <a:rPr lang="en-US" altLang="zh-TW" sz="3000" dirty="0" err="1"/>
              <a:t>Socialistische</a:t>
            </a:r>
            <a:r>
              <a:rPr lang="en-US" altLang="zh-TW" sz="3000" dirty="0"/>
              <a:t> </a:t>
            </a:r>
            <a:r>
              <a:rPr lang="en-US" altLang="zh-TW" sz="3000" dirty="0" err="1"/>
              <a:t>Partij</a:t>
            </a:r>
            <a:r>
              <a:rPr lang="en-US" altLang="zh-TW" sz="3000" dirty="0"/>
              <a:t> Anders</a:t>
            </a:r>
            <a:r>
              <a:rPr lang="zh-TW" altLang="en-US" sz="3000" dirty="0"/>
              <a:t>於 </a:t>
            </a:r>
            <a:r>
              <a:rPr lang="en-US" altLang="zh-TW" sz="3000" dirty="0"/>
              <a:t>2018</a:t>
            </a:r>
            <a:r>
              <a:rPr lang="zh-TW" altLang="en-US" sz="3000" dirty="0"/>
              <a:t>年</a:t>
            </a:r>
            <a:r>
              <a:rPr lang="en-US" altLang="zh-TW" sz="3000" dirty="0"/>
              <a:t>5</a:t>
            </a:r>
            <a:r>
              <a:rPr lang="zh-TW" altLang="en-US" sz="3000" dirty="0"/>
              <a:t>月在</a:t>
            </a:r>
            <a:r>
              <a:rPr lang="en-US" altLang="zh-TW" sz="3000" dirty="0"/>
              <a:t>Twitter</a:t>
            </a:r>
            <a:r>
              <a:rPr lang="zh-TW" altLang="en-US" sz="3000" dirty="0"/>
              <a:t>及</a:t>
            </a:r>
            <a:r>
              <a:rPr lang="en-US" altLang="zh-TW" sz="3000" dirty="0"/>
              <a:t>Facebook</a:t>
            </a:r>
            <a:r>
              <a:rPr lang="zh-TW" altLang="en-US" sz="3000" dirty="0"/>
              <a:t>平台上，發布了一段時</a:t>
            </a:r>
            <a:r>
              <a:rPr lang="zh-TW" altLang="en-US" sz="3000" dirty="0">
                <a:solidFill>
                  <a:srgbClr val="0070C0"/>
                </a:solidFill>
              </a:rPr>
              <a:t>任美國總統特朗普的講話片</a:t>
            </a:r>
            <a:r>
              <a:rPr lang="zh-TW" altLang="en-US" sz="3000" dirty="0" smtClean="0">
                <a:solidFill>
                  <a:srgbClr val="0070C0"/>
                </a:solidFill>
              </a:rPr>
              <a:t>段</a:t>
            </a:r>
            <a:r>
              <a:rPr lang="zh-TW" altLang="en-US" dirty="0"/>
              <a:t>。</a:t>
            </a:r>
            <a:endParaRPr lang="en-US" altLang="zh-TW" sz="3000" dirty="0">
              <a:solidFill>
                <a:srgbClr val="0070C0"/>
              </a:solidFill>
            </a:endParaRPr>
          </a:p>
          <a:p>
            <a:r>
              <a:rPr lang="zh-TW" altLang="en-US" sz="3000" dirty="0"/>
              <a:t>該影片的觀看次數多達</a:t>
            </a:r>
            <a:r>
              <a:rPr lang="en-US" altLang="zh-TW" sz="3000" dirty="0"/>
              <a:t>20,000</a:t>
            </a:r>
            <a:r>
              <a:rPr lang="zh-TW" altLang="en-US" sz="3000" dirty="0"/>
              <a:t>次，而片段中的特朗普不斷</a:t>
            </a:r>
            <a:r>
              <a:rPr lang="zh-TW" altLang="en-US" sz="3000" dirty="0">
                <a:solidFill>
                  <a:srgbClr val="0070C0"/>
                </a:solidFill>
              </a:rPr>
              <a:t>嘲諷比利時仍然留在巴黎氣候協</a:t>
            </a:r>
            <a:r>
              <a:rPr lang="zh-TW" altLang="en-US" sz="3000" dirty="0" smtClean="0">
                <a:solidFill>
                  <a:srgbClr val="0070C0"/>
                </a:solidFill>
              </a:rPr>
              <a:t>議</a:t>
            </a:r>
            <a:r>
              <a:rPr lang="zh-TW" altLang="en-US" dirty="0"/>
              <a:t>。</a:t>
            </a:r>
            <a:endParaRPr lang="en-US" altLang="zh-TW" sz="3000" dirty="0">
              <a:solidFill>
                <a:srgbClr val="0070C0"/>
              </a:solidFill>
            </a:endParaRPr>
          </a:p>
          <a:p>
            <a:r>
              <a:rPr lang="zh-TW" altLang="en-US" sz="3000" dirty="0"/>
              <a:t>片段中的他</a:t>
            </a:r>
            <a:r>
              <a:rPr lang="zh-TW" altLang="en-US" sz="3000" dirty="0">
                <a:solidFill>
                  <a:srgbClr val="0070C0"/>
                </a:solidFill>
              </a:rPr>
              <a:t>頭髮和嘴巴動作都非常不自然</a:t>
            </a:r>
            <a:r>
              <a:rPr lang="zh-TW" altLang="en-US" sz="3000" dirty="0"/>
              <a:t>，後來被揭穿為</a:t>
            </a:r>
            <a:r>
              <a:rPr lang="en-US" altLang="zh-TW" sz="3000" dirty="0" err="1"/>
              <a:t>Deepfake</a:t>
            </a:r>
            <a:r>
              <a:rPr lang="zh-TW" altLang="en-US" sz="3000" dirty="0"/>
              <a:t>製作的虛假影</a:t>
            </a:r>
            <a:r>
              <a:rPr lang="zh-TW" altLang="en-US" sz="3000" dirty="0" smtClean="0"/>
              <a:t>片</a:t>
            </a:r>
            <a:r>
              <a:rPr lang="zh-TW" altLang="en-US" dirty="0"/>
              <a:t>。</a:t>
            </a:r>
            <a:endParaRPr lang="zh-TW" altLang="en-US" sz="3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E5108-BEE4-4A64-86CA-DF04DC02EE22}" type="slidenum">
              <a:rPr lang="en-HK" smtClean="0"/>
              <a:t>9</a:t>
            </a:fld>
            <a:endParaRPr lang="en-HK"/>
          </a:p>
        </p:txBody>
      </p:sp>
      <p:sp>
        <p:nvSpPr>
          <p:cNvPr id="7" name="Rectangle 6"/>
          <p:cNvSpPr/>
          <p:nvPr/>
        </p:nvSpPr>
        <p:spPr>
          <a:xfrm>
            <a:off x="4666881" y="5620168"/>
            <a:ext cx="727410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</a:pPr>
            <a:r>
              <a:rPr lang="zh-TW" altLang="zh-HK" kern="100" dirty="0">
                <a:latin typeface="Times New Roman" panose="02020603050405020304" pitchFamily="18" charset="0"/>
              </a:rPr>
              <a:t>資料來源：</a:t>
            </a:r>
            <a:r>
              <a:rPr lang="en-GB" altLang="zh-HK" kern="100" dirty="0" err="1">
                <a:latin typeface="Times New Roman" panose="02020603050405020304" pitchFamily="18" charset="0"/>
              </a:rPr>
              <a:t>BuzzFeed</a:t>
            </a:r>
            <a:r>
              <a:rPr lang="en-GB" altLang="zh-HK" kern="100" dirty="0">
                <a:latin typeface="Times New Roman" panose="02020603050405020304" pitchFamily="18" charset="0"/>
              </a:rPr>
              <a:t> News</a:t>
            </a:r>
            <a:r>
              <a:rPr lang="zh-TW" altLang="zh-HK" kern="100" dirty="0">
                <a:latin typeface="Times New Roman" panose="02020603050405020304" pitchFamily="18" charset="0"/>
              </a:rPr>
              <a:t>（</a:t>
            </a:r>
            <a:r>
              <a:rPr lang="en-GB" altLang="zh-HK" kern="100" dirty="0">
                <a:latin typeface="Times New Roman" panose="02020603050405020304" pitchFamily="18" charset="0"/>
              </a:rPr>
              <a:t>2018</a:t>
            </a:r>
            <a:r>
              <a:rPr lang="zh-TW" altLang="zh-HK" kern="100" dirty="0">
                <a:latin typeface="Times New Roman" panose="02020603050405020304" pitchFamily="18" charset="0"/>
              </a:rPr>
              <a:t>年</a:t>
            </a:r>
            <a:r>
              <a:rPr lang="en-GB" altLang="zh-HK" kern="100" dirty="0">
                <a:latin typeface="Times New Roman" panose="02020603050405020304" pitchFamily="18" charset="0"/>
              </a:rPr>
              <a:t>5</a:t>
            </a:r>
            <a:r>
              <a:rPr lang="zh-TW" altLang="zh-HK" kern="100" dirty="0">
                <a:latin typeface="Times New Roman" panose="02020603050405020304" pitchFamily="18" charset="0"/>
              </a:rPr>
              <a:t>月</a:t>
            </a:r>
            <a:r>
              <a:rPr lang="en-GB" altLang="zh-HK" kern="100" dirty="0">
                <a:latin typeface="Times New Roman" panose="02020603050405020304" pitchFamily="18" charset="0"/>
              </a:rPr>
              <a:t>20</a:t>
            </a:r>
            <a:r>
              <a:rPr lang="zh-TW" altLang="zh-HK" kern="100" dirty="0">
                <a:latin typeface="Times New Roman" panose="02020603050405020304" pitchFamily="18" charset="0"/>
              </a:rPr>
              <a:t>日</a:t>
            </a:r>
            <a:r>
              <a:rPr lang="zh-TW" altLang="zh-HK" kern="100" dirty="0" smtClean="0">
                <a:latin typeface="Times New Roman" panose="02020603050405020304" pitchFamily="18" charset="0"/>
              </a:rPr>
              <a:t>）</a:t>
            </a:r>
            <a:endParaRPr lang="en-US" altLang="zh-TW" kern="100" dirty="0" smtClean="0">
              <a:latin typeface="Times New Roman" panose="02020603050405020304" pitchFamily="18" charset="0"/>
            </a:endParaRPr>
          </a:p>
          <a:p>
            <a:pPr algn="r"/>
            <a:r>
              <a:rPr lang="en-US" altLang="zh-HK" sz="1200" u="sng" dirty="0"/>
              <a:t>https://www.buzzfeednews.com/article/janelytvynenko/a-belgian-political-party-just-published-a-deepfake-video</a:t>
            </a:r>
            <a:endParaRPr lang="zh-TW" altLang="zh-HK" sz="1200" dirty="0"/>
          </a:p>
          <a:p>
            <a:pPr algn="r">
              <a:spcAft>
                <a:spcPts val="0"/>
              </a:spcAft>
            </a:pPr>
            <a:endParaRPr lang="zh-TW" altLang="zh-HK" sz="1200" kern="1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57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2504</TotalTime>
  <Words>1438</Words>
  <Application>Microsoft Office PowerPoint</Application>
  <PresentationFormat>寬螢幕</PresentationFormat>
  <Paragraphs>109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新細明體</vt:lpstr>
      <vt:lpstr>Arial</vt:lpstr>
      <vt:lpstr>Calibri</vt:lpstr>
      <vt:lpstr>Calibri Light</vt:lpstr>
      <vt:lpstr>Times New Roman</vt:lpstr>
      <vt:lpstr>Wingdings</vt:lpstr>
      <vt:lpstr>Office Theme</vt:lpstr>
      <vt:lpstr>媒體和資訊素養教育 單元二： 辨別資訊的真偽</vt:lpstr>
      <vt:lpstr>查核及篩查資訊的重要性</vt:lpstr>
      <vt:lpstr>甚麼是假新聞？</vt:lpstr>
      <vt:lpstr>甚麼是假新聞？ （續）</vt:lpstr>
      <vt:lpstr>假新聞的影響</vt:lpstr>
      <vt:lpstr>假新聞的影響（續）</vt:lpstr>
      <vt:lpstr>如何辨別「深偽」／「深假」？</vt:lpstr>
      <vt:lpstr>如何辨別「深偽」／「深假」？（續）</vt:lpstr>
      <vt:lpstr>個案一</vt:lpstr>
      <vt:lpstr>使用USER模型</vt:lpstr>
      <vt:lpstr>辨別社交平台資訊真偽</vt:lpstr>
      <vt:lpstr>事實查核</vt:lpstr>
      <vt:lpstr>事實查核（續）</vt:lpstr>
      <vt:lpstr>個案二： 政府安裝人面識別機，用以懲罰不依交通指示過路人士？</vt:lpstr>
      <vt:lpstr>參考資料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 Wang Wai</dc:creator>
  <cp:lastModifiedBy>NG, Wai-leung Rex</cp:lastModifiedBy>
  <cp:revision>450</cp:revision>
  <cp:lastPrinted>2022-06-09T03:29:50Z</cp:lastPrinted>
  <dcterms:created xsi:type="dcterms:W3CDTF">2021-03-11T10:32:07Z</dcterms:created>
  <dcterms:modified xsi:type="dcterms:W3CDTF">2022-10-18T01:29:36Z</dcterms:modified>
</cp:coreProperties>
</file>